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Canva Sans Bold" panose="020B0604020202020204" charset="0"/>
      <p:regular r:id="rId32"/>
    </p:embeddedFont>
    <p:embeddedFont>
      <p:font typeface="Poppins Light" panose="00000400000000000000" pitchFamily="2" charset="0"/>
      <p:regular r:id="rId33"/>
    </p:embeddedFont>
    <p:embeddedFont>
      <p:font typeface="Poppins Light Bold" panose="020B0604020202020204" charset="0"/>
      <p:regular r:id="rId34"/>
    </p:embeddedFont>
    <p:embeddedFont>
      <p:font typeface="Poppins Medium" panose="00000600000000000000" pitchFamily="2" charset="0"/>
      <p:regular r:id="rId35"/>
    </p:embeddedFont>
    <p:embeddedFont>
      <p:font typeface="Poppins Medium Bold"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08DA"/>
    <a:srgbClr val="6D0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1" d="100"/>
          <a:sy n="71" d="100"/>
        </p:scale>
        <p:origin x="696" y="1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538968" y="2359705"/>
            <a:ext cx="12481766" cy="5546631"/>
            <a:chOff x="0" y="152400"/>
            <a:chExt cx="16642355" cy="7395508"/>
          </a:xfrm>
        </p:grpSpPr>
        <p:sp>
          <p:nvSpPr>
            <p:cNvPr id="3" name="TextBox 3"/>
            <p:cNvSpPr txBox="1"/>
            <p:nvPr/>
          </p:nvSpPr>
          <p:spPr>
            <a:xfrm>
              <a:off x="0" y="152400"/>
              <a:ext cx="16642355" cy="5815363"/>
            </a:xfrm>
            <a:prstGeom prst="rect">
              <a:avLst/>
            </a:prstGeom>
          </p:spPr>
          <p:txBody>
            <a:bodyPr lIns="0" tIns="0" rIns="0" bIns="0" rtlCol="0" anchor="t">
              <a:spAutoFit/>
            </a:bodyPr>
            <a:lstStyle/>
            <a:p>
              <a:pPr>
                <a:lnSpc>
                  <a:spcPts val="16874"/>
                </a:lnSpc>
              </a:pPr>
              <a:r>
                <a:rPr lang="en-US" sz="15340" dirty="0">
                  <a:solidFill>
                    <a:srgbClr val="FFFFFF"/>
                  </a:solidFill>
                  <a:latin typeface="Poppins Medium Bold"/>
                </a:rPr>
                <a:t>RFID Security</a:t>
              </a:r>
            </a:p>
          </p:txBody>
        </p:sp>
        <p:sp>
          <p:nvSpPr>
            <p:cNvPr id="4" name="TextBox 4"/>
            <p:cNvSpPr txBox="1"/>
            <p:nvPr/>
          </p:nvSpPr>
          <p:spPr>
            <a:xfrm>
              <a:off x="0" y="6718023"/>
              <a:ext cx="16642355" cy="829885"/>
            </a:xfrm>
            <a:prstGeom prst="rect">
              <a:avLst/>
            </a:prstGeom>
          </p:spPr>
          <p:txBody>
            <a:bodyPr lIns="0" tIns="0" rIns="0" bIns="0" rtlCol="0" anchor="t">
              <a:spAutoFit/>
            </a:bodyPr>
            <a:lstStyle/>
            <a:p>
              <a:pPr>
                <a:lnSpc>
                  <a:spcPts val="5142"/>
                </a:lnSpc>
              </a:pPr>
              <a:r>
                <a:rPr lang="en-US" sz="3673" spc="73" dirty="0">
                  <a:solidFill>
                    <a:srgbClr val="FFFFFF"/>
                  </a:solidFill>
                  <a:latin typeface="Poppins Medium"/>
                </a:rPr>
                <a:t>Suchit Reddi</a:t>
              </a:r>
            </a:p>
          </p:txBody>
        </p:sp>
      </p:grpSp>
      <p:sp>
        <p:nvSpPr>
          <p:cNvPr id="6" name="Freeform 6"/>
          <p:cNvSpPr/>
          <p:nvPr/>
        </p:nvSpPr>
        <p:spPr>
          <a:xfrm rot="-984134">
            <a:off x="14963768" y="7988847"/>
            <a:ext cx="4274566" cy="4596307"/>
          </a:xfrm>
          <a:custGeom>
            <a:avLst/>
            <a:gdLst/>
            <a:ahLst/>
            <a:cxnLst/>
            <a:rect l="l" t="t" r="r" b="b"/>
            <a:pathLst>
              <a:path w="4274566" h="4596307">
                <a:moveTo>
                  <a:pt x="0" y="0"/>
                </a:moveTo>
                <a:lnTo>
                  <a:pt x="4274565" y="0"/>
                </a:lnTo>
                <a:lnTo>
                  <a:pt x="4274565" y="4596308"/>
                </a:lnTo>
                <a:lnTo>
                  <a:pt x="0" y="4596308"/>
                </a:lnTo>
                <a:lnTo>
                  <a:pt x="0" y="0"/>
                </a:lnTo>
                <a:close/>
              </a:path>
            </a:pathLst>
          </a:custGeom>
          <a:blipFill>
            <a:blip r:embed="rId2"/>
            <a:stretch>
              <a:fillRect/>
            </a:stretch>
          </a:blipFill>
        </p:spPr>
      </p:sp>
      <p:sp>
        <p:nvSpPr>
          <p:cNvPr id="7" name="Freeform 7"/>
          <p:cNvSpPr/>
          <p:nvPr/>
        </p:nvSpPr>
        <p:spPr>
          <a:xfrm>
            <a:off x="9141823" y="-190500"/>
            <a:ext cx="4242471" cy="4247781"/>
          </a:xfrm>
          <a:custGeom>
            <a:avLst/>
            <a:gdLst/>
            <a:ahLst/>
            <a:cxnLst/>
            <a:rect l="l" t="t" r="r" b="b"/>
            <a:pathLst>
              <a:path w="4242471" h="4247781">
                <a:moveTo>
                  <a:pt x="0" y="0"/>
                </a:moveTo>
                <a:lnTo>
                  <a:pt x="4242471" y="0"/>
                </a:lnTo>
                <a:lnTo>
                  <a:pt x="4242471" y="4247781"/>
                </a:lnTo>
                <a:lnTo>
                  <a:pt x="0" y="4247781"/>
                </a:lnTo>
                <a:lnTo>
                  <a:pt x="0" y="0"/>
                </a:lnTo>
                <a:close/>
              </a:path>
            </a:pathLst>
          </a:custGeom>
          <a:blipFill>
            <a:blip r:embed="rId3"/>
            <a:stretch>
              <a:fillRect/>
            </a:stretch>
          </a:blipFill>
        </p:spPr>
      </p:sp>
      <p:sp>
        <p:nvSpPr>
          <p:cNvPr id="5" name="Freeform 2">
            <a:extLst>
              <a:ext uri="{FF2B5EF4-FFF2-40B4-BE49-F238E27FC236}">
                <a16:creationId xmlns:a16="http://schemas.microsoft.com/office/drawing/2014/main" id="{24E02C9C-FE07-CEF6-79D9-E8EBCFF0A64E}"/>
              </a:ext>
            </a:extLst>
          </p:cNvPr>
          <p:cNvSpPr/>
          <p:nvPr/>
        </p:nvSpPr>
        <p:spPr>
          <a:xfrm>
            <a:off x="15032582" y="-4275"/>
            <a:ext cx="3255418" cy="3688859"/>
          </a:xfrm>
          <a:custGeom>
            <a:avLst/>
            <a:gdLst/>
            <a:ahLst/>
            <a:cxnLst/>
            <a:rect l="l" t="t" r="r" b="b"/>
            <a:pathLst>
              <a:path w="3255418" h="3688859">
                <a:moveTo>
                  <a:pt x="0" y="0"/>
                </a:moveTo>
                <a:lnTo>
                  <a:pt x="3255418" y="0"/>
                </a:lnTo>
                <a:lnTo>
                  <a:pt x="3255418" y="3688859"/>
                </a:lnTo>
                <a:lnTo>
                  <a:pt x="0" y="3688859"/>
                </a:lnTo>
                <a:lnTo>
                  <a:pt x="0" y="0"/>
                </a:lnTo>
                <a:close/>
              </a:path>
            </a:pathLst>
          </a:custGeom>
          <a:blipFill>
            <a:blip r:embed="rId4"/>
            <a:stretch>
              <a:fillRect/>
            </a:stretch>
          </a:blipFill>
        </p:spPr>
      </p:sp>
      <p:sp>
        <p:nvSpPr>
          <p:cNvPr id="8" name="Freeform 2">
            <a:extLst>
              <a:ext uri="{FF2B5EF4-FFF2-40B4-BE49-F238E27FC236}">
                <a16:creationId xmlns:a16="http://schemas.microsoft.com/office/drawing/2014/main" id="{E46251F1-AA85-A23F-F217-32B5524B3727}"/>
              </a:ext>
            </a:extLst>
          </p:cNvPr>
          <p:cNvSpPr/>
          <p:nvPr/>
        </p:nvSpPr>
        <p:spPr>
          <a:xfrm>
            <a:off x="-228600" y="7734300"/>
            <a:ext cx="4071775" cy="3430471"/>
          </a:xfrm>
          <a:custGeom>
            <a:avLst/>
            <a:gdLst/>
            <a:ahLst/>
            <a:cxnLst/>
            <a:rect l="l" t="t" r="r" b="b"/>
            <a:pathLst>
              <a:path w="4071775" h="3430471">
                <a:moveTo>
                  <a:pt x="0" y="0"/>
                </a:moveTo>
                <a:lnTo>
                  <a:pt x="4071775" y="0"/>
                </a:lnTo>
                <a:lnTo>
                  <a:pt x="4071775" y="3430471"/>
                </a:lnTo>
                <a:lnTo>
                  <a:pt x="0" y="3430471"/>
                </a:lnTo>
                <a:lnTo>
                  <a:pt x="0" y="0"/>
                </a:lnTo>
                <a:close/>
              </a:path>
            </a:pathLst>
          </a:custGeom>
          <a:blipFill>
            <a:blip r:embed="rId5"/>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0227136" y="2984776"/>
            <a:ext cx="7681852" cy="5976977"/>
          </a:xfrm>
          <a:custGeom>
            <a:avLst/>
            <a:gdLst/>
            <a:ahLst/>
            <a:cxnLst/>
            <a:rect l="l" t="t" r="r" b="b"/>
            <a:pathLst>
              <a:path w="7681852" h="5976977">
                <a:moveTo>
                  <a:pt x="0" y="0"/>
                </a:moveTo>
                <a:lnTo>
                  <a:pt x="7681853" y="0"/>
                </a:lnTo>
                <a:lnTo>
                  <a:pt x="7681853" y="5976976"/>
                </a:lnTo>
                <a:lnTo>
                  <a:pt x="0" y="5976976"/>
                </a:lnTo>
                <a:lnTo>
                  <a:pt x="0" y="0"/>
                </a:lnTo>
                <a:close/>
              </a:path>
            </a:pathLst>
          </a:custGeom>
          <a:blipFill>
            <a:blip r:embed="rId2"/>
            <a:stretch>
              <a:fillRect/>
            </a:stretch>
          </a:blipFill>
        </p:spPr>
      </p:sp>
      <p:sp>
        <p:nvSpPr>
          <p:cNvPr id="3" name="Freeform 3"/>
          <p:cNvSpPr/>
          <p:nvPr/>
        </p:nvSpPr>
        <p:spPr>
          <a:xfrm rot="-2115820">
            <a:off x="-725899" y="-857966"/>
            <a:ext cx="3509198" cy="3773331"/>
          </a:xfrm>
          <a:custGeom>
            <a:avLst/>
            <a:gdLst/>
            <a:ahLst/>
            <a:cxnLst/>
            <a:rect l="l" t="t" r="r" b="b"/>
            <a:pathLst>
              <a:path w="3509198" h="3773331">
                <a:moveTo>
                  <a:pt x="0" y="0"/>
                </a:moveTo>
                <a:lnTo>
                  <a:pt x="3509198" y="0"/>
                </a:lnTo>
                <a:lnTo>
                  <a:pt x="3509198" y="3773332"/>
                </a:lnTo>
                <a:lnTo>
                  <a:pt x="0" y="3773332"/>
                </a:lnTo>
                <a:lnTo>
                  <a:pt x="0" y="0"/>
                </a:lnTo>
                <a:close/>
              </a:path>
            </a:pathLst>
          </a:custGeom>
          <a:blipFill>
            <a:blip r:embed="rId3"/>
            <a:stretch>
              <a:fillRect/>
            </a:stretch>
          </a:blipFill>
        </p:spPr>
      </p:sp>
      <p:sp>
        <p:nvSpPr>
          <p:cNvPr id="4" name="TextBox 4"/>
          <p:cNvSpPr txBox="1"/>
          <p:nvPr/>
        </p:nvSpPr>
        <p:spPr>
          <a:xfrm>
            <a:off x="1028700" y="1252766"/>
            <a:ext cx="16230600" cy="1047723"/>
          </a:xfrm>
          <a:prstGeom prst="rect">
            <a:avLst/>
          </a:prstGeom>
        </p:spPr>
        <p:txBody>
          <a:bodyPr lIns="0" tIns="0" rIns="0" bIns="0" rtlCol="0" anchor="t">
            <a:spAutoFit/>
          </a:bodyPr>
          <a:lstStyle/>
          <a:p>
            <a:pPr algn="ctr">
              <a:lnSpc>
                <a:spcPts val="8399"/>
              </a:lnSpc>
            </a:pPr>
            <a:r>
              <a:rPr lang="en-US" sz="6999">
                <a:solidFill>
                  <a:srgbClr val="FFFFFF"/>
                </a:solidFill>
                <a:latin typeface="Poppins Medium Bold"/>
              </a:rPr>
              <a:t>Components of RFID Network</a:t>
            </a:r>
          </a:p>
        </p:txBody>
      </p:sp>
      <p:sp>
        <p:nvSpPr>
          <p:cNvPr id="5" name="TextBox 5"/>
          <p:cNvSpPr txBox="1"/>
          <p:nvPr/>
        </p:nvSpPr>
        <p:spPr>
          <a:xfrm>
            <a:off x="1028700" y="2612028"/>
            <a:ext cx="9003498" cy="6646272"/>
          </a:xfrm>
          <a:prstGeom prst="rect">
            <a:avLst/>
          </a:prstGeom>
        </p:spPr>
        <p:txBody>
          <a:bodyPr lIns="0" tIns="0" rIns="0" bIns="0" rtlCol="0" anchor="t">
            <a:spAutoFit/>
          </a:bodyPr>
          <a:lstStyle/>
          <a:p>
            <a:pPr marL="820416" lvl="1" indent="-410208">
              <a:lnSpc>
                <a:spcPts val="5319"/>
              </a:lnSpc>
              <a:buFont typeface="Arial"/>
              <a:buChar char="•"/>
            </a:pPr>
            <a:r>
              <a:rPr lang="en-US" sz="3799">
                <a:solidFill>
                  <a:srgbClr val="FFFFFF"/>
                </a:solidFill>
                <a:latin typeface="Poppins Light"/>
              </a:rPr>
              <a:t>Database or Host system:</a:t>
            </a:r>
          </a:p>
          <a:p>
            <a:pPr marL="1640831" lvl="2" indent="-546944">
              <a:lnSpc>
                <a:spcPts val="5319"/>
              </a:lnSpc>
              <a:buFont typeface="Arial"/>
              <a:buChar char="⚬"/>
            </a:pPr>
            <a:r>
              <a:rPr lang="en-US" sz="3799">
                <a:solidFill>
                  <a:srgbClr val="FFFFFF"/>
                </a:solidFill>
                <a:latin typeface="Poppins Light"/>
              </a:rPr>
              <a:t>Software or Hardware infrastructure that manages and controls the RFID system.</a:t>
            </a:r>
          </a:p>
          <a:p>
            <a:pPr marL="1640831" lvl="2" indent="-546944">
              <a:lnSpc>
                <a:spcPts val="5319"/>
              </a:lnSpc>
              <a:buFont typeface="Arial"/>
              <a:buChar char="⚬"/>
            </a:pPr>
            <a:r>
              <a:rPr lang="en-US" sz="3799">
                <a:solidFill>
                  <a:srgbClr val="FFFFFF"/>
                </a:solidFill>
                <a:latin typeface="Poppins Light"/>
              </a:rPr>
              <a:t>Consists of a computer, server or cloud-based platform.</a:t>
            </a:r>
          </a:p>
          <a:p>
            <a:pPr marL="1640831" lvl="2" indent="-546944">
              <a:lnSpc>
                <a:spcPts val="5319"/>
              </a:lnSpc>
              <a:buFont typeface="Arial"/>
              <a:buChar char="⚬"/>
            </a:pPr>
            <a:r>
              <a:rPr lang="en-US" sz="3799">
                <a:solidFill>
                  <a:srgbClr val="FFFFFF"/>
                </a:solidFill>
                <a:latin typeface="Poppins Light"/>
              </a:rPr>
              <a:t>Communicates with the RFID readers, collects and analyses the data collected from RFID tags.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 name="Freeform 3"/>
          <p:cNvSpPr/>
          <p:nvPr/>
        </p:nvSpPr>
        <p:spPr>
          <a:xfrm>
            <a:off x="16534072" y="0"/>
            <a:ext cx="1925271" cy="6631138"/>
          </a:xfrm>
          <a:custGeom>
            <a:avLst/>
            <a:gdLst/>
            <a:ahLst/>
            <a:cxnLst/>
            <a:rect l="l" t="t" r="r" b="b"/>
            <a:pathLst>
              <a:path w="1925271" h="6631138">
                <a:moveTo>
                  <a:pt x="0" y="0"/>
                </a:moveTo>
                <a:lnTo>
                  <a:pt x="1925271" y="0"/>
                </a:lnTo>
                <a:lnTo>
                  <a:pt x="1925271" y="6631138"/>
                </a:lnTo>
                <a:lnTo>
                  <a:pt x="0" y="6631138"/>
                </a:lnTo>
                <a:lnTo>
                  <a:pt x="0" y="0"/>
                </a:lnTo>
                <a:close/>
              </a:path>
            </a:pathLst>
          </a:custGeom>
          <a:blipFill>
            <a:blip r:embed="rId2"/>
            <a:stretch>
              <a:fillRect b="-2321"/>
            </a:stretch>
          </a:blipFill>
        </p:spPr>
      </p:sp>
      <p:sp>
        <p:nvSpPr>
          <p:cNvPr id="4" name="Freeform 4"/>
          <p:cNvSpPr/>
          <p:nvPr/>
        </p:nvSpPr>
        <p:spPr>
          <a:xfrm>
            <a:off x="10391525" y="6485420"/>
            <a:ext cx="7507608" cy="2772880"/>
          </a:xfrm>
          <a:custGeom>
            <a:avLst/>
            <a:gdLst/>
            <a:ahLst/>
            <a:cxnLst/>
            <a:rect l="l" t="t" r="r" b="b"/>
            <a:pathLst>
              <a:path w="7507608" h="2772880">
                <a:moveTo>
                  <a:pt x="0" y="0"/>
                </a:moveTo>
                <a:lnTo>
                  <a:pt x="7507608" y="0"/>
                </a:lnTo>
                <a:lnTo>
                  <a:pt x="7507608" y="2772880"/>
                </a:lnTo>
                <a:lnTo>
                  <a:pt x="0" y="2772880"/>
                </a:lnTo>
                <a:lnTo>
                  <a:pt x="0" y="0"/>
                </a:lnTo>
                <a:close/>
              </a:path>
            </a:pathLst>
          </a:custGeom>
          <a:blipFill>
            <a:blip r:embed="rId3"/>
            <a:stretch>
              <a:fillRect l="-104664" t="-22102" r="-3887" b="-19061"/>
            </a:stretch>
          </a:blipFill>
        </p:spPr>
      </p:sp>
      <p:sp>
        <p:nvSpPr>
          <p:cNvPr id="5" name="Freeform 5"/>
          <p:cNvSpPr/>
          <p:nvPr/>
        </p:nvSpPr>
        <p:spPr>
          <a:xfrm>
            <a:off x="10391525" y="2085948"/>
            <a:ext cx="7024592" cy="4193735"/>
          </a:xfrm>
          <a:custGeom>
            <a:avLst/>
            <a:gdLst/>
            <a:ahLst/>
            <a:cxnLst/>
            <a:rect l="l" t="t" r="r" b="b"/>
            <a:pathLst>
              <a:path w="7024592" h="4193735">
                <a:moveTo>
                  <a:pt x="0" y="0"/>
                </a:moveTo>
                <a:lnTo>
                  <a:pt x="7024591" y="0"/>
                </a:lnTo>
                <a:lnTo>
                  <a:pt x="7024591" y="4193735"/>
                </a:lnTo>
                <a:lnTo>
                  <a:pt x="0" y="4193735"/>
                </a:lnTo>
                <a:lnTo>
                  <a:pt x="0" y="0"/>
                </a:lnTo>
                <a:close/>
              </a:path>
            </a:pathLst>
          </a:custGeom>
          <a:blipFill>
            <a:blip r:embed="rId4"/>
            <a:stretch>
              <a:fillRect l="-11981" t="-62131" r="-17392" b="-27822"/>
            </a:stretch>
          </a:blipFill>
        </p:spPr>
      </p:sp>
      <p:sp>
        <p:nvSpPr>
          <p:cNvPr id="6" name="TextBox 6"/>
          <p:cNvSpPr txBox="1"/>
          <p:nvPr/>
        </p:nvSpPr>
        <p:spPr>
          <a:xfrm>
            <a:off x="3661823" y="1038225"/>
            <a:ext cx="10964355" cy="1047723"/>
          </a:xfrm>
          <a:prstGeom prst="rect">
            <a:avLst/>
          </a:prstGeom>
        </p:spPr>
        <p:txBody>
          <a:bodyPr lIns="0" tIns="0" rIns="0" bIns="0" rtlCol="0" anchor="t">
            <a:spAutoFit/>
          </a:bodyPr>
          <a:lstStyle/>
          <a:p>
            <a:pPr>
              <a:lnSpc>
                <a:spcPts val="8399"/>
              </a:lnSpc>
            </a:pPr>
            <a:r>
              <a:rPr lang="en-US" sz="6999">
                <a:solidFill>
                  <a:srgbClr val="FFFFFF"/>
                </a:solidFill>
                <a:latin typeface="Poppins Medium Bold"/>
              </a:rPr>
              <a:t>RFID tag construction</a:t>
            </a:r>
          </a:p>
        </p:txBody>
      </p:sp>
      <p:sp>
        <p:nvSpPr>
          <p:cNvPr id="7" name="TextBox 7"/>
          <p:cNvSpPr txBox="1"/>
          <p:nvPr/>
        </p:nvSpPr>
        <p:spPr>
          <a:xfrm>
            <a:off x="388867" y="2245769"/>
            <a:ext cx="9704195" cy="7179961"/>
          </a:xfrm>
          <a:prstGeom prst="rect">
            <a:avLst/>
          </a:prstGeom>
        </p:spPr>
        <p:txBody>
          <a:bodyPr lIns="0" tIns="0" rIns="0" bIns="0" rtlCol="0" anchor="t">
            <a:spAutoFit/>
          </a:bodyPr>
          <a:lstStyle/>
          <a:p>
            <a:pPr marL="734058" lvl="1" indent="-367029">
              <a:lnSpc>
                <a:spcPts val="4759"/>
              </a:lnSpc>
              <a:buAutoNum type="arabicPeriod"/>
            </a:pPr>
            <a:r>
              <a:rPr lang="en-US" sz="3399">
                <a:solidFill>
                  <a:srgbClr val="FFFFFF"/>
                </a:solidFill>
                <a:latin typeface="Poppins Light"/>
              </a:rPr>
              <a:t>Adhesive secures the tag to the item.</a:t>
            </a:r>
          </a:p>
          <a:p>
            <a:pPr marL="734058" lvl="1" indent="-367029">
              <a:lnSpc>
                <a:spcPts val="4759"/>
              </a:lnSpc>
              <a:buAutoNum type="arabicPeriod"/>
            </a:pPr>
            <a:r>
              <a:rPr lang="en-US" sz="3399">
                <a:solidFill>
                  <a:srgbClr val="FFFFFF"/>
                </a:solidFill>
                <a:latin typeface="Poppins Light"/>
              </a:rPr>
              <a:t>Substrate holds the antenna and microchip together.</a:t>
            </a:r>
          </a:p>
          <a:p>
            <a:pPr marL="734058" lvl="1" indent="-367029">
              <a:lnSpc>
                <a:spcPts val="4759"/>
              </a:lnSpc>
              <a:buAutoNum type="arabicPeriod"/>
            </a:pPr>
            <a:r>
              <a:rPr lang="en-US" sz="3399">
                <a:solidFill>
                  <a:srgbClr val="FFFFFF"/>
                </a:solidFill>
                <a:latin typeface="Poppins Light"/>
              </a:rPr>
              <a:t>Antenna is made of copper or aluminum, resonant at a frequency.</a:t>
            </a:r>
          </a:p>
          <a:p>
            <a:pPr marL="734058" lvl="1" indent="-367029">
              <a:lnSpc>
                <a:spcPts val="4759"/>
              </a:lnSpc>
              <a:buAutoNum type="arabicPeriod"/>
            </a:pPr>
            <a:r>
              <a:rPr lang="en-US" sz="3399">
                <a:solidFill>
                  <a:srgbClr val="FFFFFF"/>
                </a:solidFill>
                <a:latin typeface="Poppins Light"/>
              </a:rPr>
              <a:t>Microchip/Integrated circuit performs the necessary data processing.</a:t>
            </a:r>
          </a:p>
          <a:p>
            <a:pPr marL="734058" lvl="1" indent="-367029">
              <a:lnSpc>
                <a:spcPts val="4759"/>
              </a:lnSpc>
              <a:buAutoNum type="arabicPeriod"/>
            </a:pPr>
            <a:r>
              <a:rPr lang="en-US" sz="3399">
                <a:solidFill>
                  <a:srgbClr val="FFFFFF"/>
                </a:solidFill>
                <a:latin typeface="Poppins Light"/>
              </a:rPr>
              <a:t>Face laminate provides stiffness, dust and UV protection to the tag.</a:t>
            </a:r>
          </a:p>
          <a:p>
            <a:pPr>
              <a:lnSpc>
                <a:spcPts val="4759"/>
              </a:lnSpc>
            </a:pPr>
            <a:endParaRPr lang="en-US" sz="3399">
              <a:solidFill>
                <a:srgbClr val="FFFFFF"/>
              </a:solidFill>
              <a:latin typeface="Poppins Light"/>
            </a:endParaRPr>
          </a:p>
          <a:p>
            <a:pPr>
              <a:lnSpc>
                <a:spcPts val="4759"/>
              </a:lnSpc>
            </a:pPr>
            <a:r>
              <a:rPr lang="en-US" sz="3399">
                <a:solidFill>
                  <a:srgbClr val="FFFFFF"/>
                </a:solidFill>
                <a:latin typeface="Poppins Light"/>
              </a:rPr>
              <a:t>Different types of tags: Hard, Dual-frequency, and sensor tags.</a:t>
            </a:r>
          </a:p>
        </p:txBody>
      </p:sp>
      <p:sp>
        <p:nvSpPr>
          <p:cNvPr id="8" name="TextBox 8"/>
          <p:cNvSpPr txBox="1"/>
          <p:nvPr/>
        </p:nvSpPr>
        <p:spPr>
          <a:xfrm>
            <a:off x="388867" y="9330068"/>
            <a:ext cx="17510266" cy="809598"/>
          </a:xfrm>
          <a:prstGeom prst="rect">
            <a:avLst/>
          </a:prstGeom>
        </p:spPr>
        <p:txBody>
          <a:bodyPr lIns="0" tIns="0" rIns="0" bIns="0" rtlCol="0" anchor="t">
            <a:spAutoFit/>
          </a:bodyPr>
          <a:lstStyle/>
          <a:p>
            <a:pPr algn="ctr">
              <a:lnSpc>
                <a:spcPts val="6475"/>
              </a:lnSpc>
            </a:pPr>
            <a:r>
              <a:rPr lang="en-US" sz="5396">
                <a:solidFill>
                  <a:srgbClr val="F108DA"/>
                </a:solidFill>
                <a:latin typeface="Poppins Medium"/>
              </a:rPr>
              <a:t>How does RFID work?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AutoShape 2"/>
          <p:cNvSpPr/>
          <p:nvPr/>
        </p:nvSpPr>
        <p:spPr>
          <a:xfrm rot="-5400000">
            <a:off x="5324805" y="5133975"/>
            <a:ext cx="7638389" cy="0"/>
          </a:xfrm>
          <a:prstGeom prst="line">
            <a:avLst/>
          </a:prstGeom>
          <a:ln w="19050" cap="rnd">
            <a:solidFill>
              <a:srgbClr val="F108DA"/>
            </a:solidFill>
            <a:prstDash val="solid"/>
            <a:headEnd type="none" w="sm" len="sm"/>
            <a:tailEnd type="none" w="sm" len="sm"/>
          </a:ln>
        </p:spPr>
      </p:sp>
      <p:grpSp>
        <p:nvGrpSpPr>
          <p:cNvPr id="3" name="Group 3"/>
          <p:cNvGrpSpPr/>
          <p:nvPr/>
        </p:nvGrpSpPr>
        <p:grpSpPr>
          <a:xfrm>
            <a:off x="1179579" y="1324305"/>
            <a:ext cx="6447959" cy="2042384"/>
            <a:chOff x="0" y="0"/>
            <a:chExt cx="8597278" cy="2723179"/>
          </a:xfrm>
        </p:grpSpPr>
        <p:sp>
          <p:nvSpPr>
            <p:cNvPr id="4" name="TextBox 4"/>
            <p:cNvSpPr txBox="1"/>
            <p:nvPr/>
          </p:nvSpPr>
          <p:spPr>
            <a:xfrm>
              <a:off x="0" y="2104102"/>
              <a:ext cx="8597278" cy="619077"/>
            </a:xfrm>
            <a:prstGeom prst="rect">
              <a:avLst/>
            </a:prstGeom>
          </p:spPr>
          <p:txBody>
            <a:bodyPr lIns="0" tIns="0" rIns="0" bIns="0" rtlCol="0" anchor="t">
              <a:spAutoFit/>
            </a:bodyPr>
            <a:lstStyle/>
            <a:p>
              <a:pPr>
                <a:lnSpc>
                  <a:spcPts val="3600"/>
                </a:lnSpc>
              </a:pPr>
              <a:r>
                <a:rPr lang="en-US" sz="3000">
                  <a:solidFill>
                    <a:srgbClr val="F108DA"/>
                  </a:solidFill>
                  <a:latin typeface="Poppins Medium"/>
                </a:rPr>
                <a:t>What makes RFID vulnerable?</a:t>
              </a:r>
            </a:p>
          </p:txBody>
        </p:sp>
        <p:sp>
          <p:nvSpPr>
            <p:cNvPr id="5" name="TextBox 5"/>
            <p:cNvSpPr txBox="1"/>
            <p:nvPr/>
          </p:nvSpPr>
          <p:spPr>
            <a:xfrm>
              <a:off x="0" y="9525"/>
              <a:ext cx="8597278" cy="1400139"/>
            </a:xfrm>
            <a:prstGeom prst="rect">
              <a:avLst/>
            </a:prstGeom>
          </p:spPr>
          <p:txBody>
            <a:bodyPr lIns="0" tIns="0" rIns="0" bIns="0" rtlCol="0" anchor="t">
              <a:spAutoFit/>
            </a:bodyPr>
            <a:lstStyle/>
            <a:p>
              <a:pPr>
                <a:lnSpc>
                  <a:spcPts val="8399"/>
                </a:lnSpc>
              </a:pPr>
              <a:r>
                <a:rPr lang="en-US" sz="6999">
                  <a:solidFill>
                    <a:srgbClr val="FFFFFF"/>
                  </a:solidFill>
                  <a:latin typeface="Poppins Medium Bold"/>
                </a:rPr>
                <a:t>Security</a:t>
              </a:r>
            </a:p>
          </p:txBody>
        </p:sp>
      </p:grpSp>
      <p:sp>
        <p:nvSpPr>
          <p:cNvPr id="6" name="TextBox 6"/>
          <p:cNvSpPr txBox="1"/>
          <p:nvPr/>
        </p:nvSpPr>
        <p:spPr>
          <a:xfrm>
            <a:off x="9715677" y="1115605"/>
            <a:ext cx="7543623" cy="7979590"/>
          </a:xfrm>
          <a:prstGeom prst="rect">
            <a:avLst/>
          </a:prstGeom>
        </p:spPr>
        <p:txBody>
          <a:bodyPr lIns="0" tIns="0" rIns="0" bIns="0" rtlCol="0" anchor="t">
            <a:spAutoFit/>
          </a:bodyPr>
          <a:lstStyle/>
          <a:p>
            <a:pPr marL="820416" lvl="1" indent="-410208">
              <a:lnSpc>
                <a:spcPts val="5319"/>
              </a:lnSpc>
              <a:buFont typeface="Arial"/>
              <a:buChar char="•"/>
            </a:pPr>
            <a:r>
              <a:rPr lang="en-US" sz="3799">
                <a:solidFill>
                  <a:srgbClr val="FFFFFF"/>
                </a:solidFill>
                <a:latin typeface="Poppins Light"/>
              </a:rPr>
              <a:t>Implementing encryption in most tags is difficult due to low computing power.</a:t>
            </a:r>
          </a:p>
          <a:p>
            <a:pPr marL="820416" lvl="1" indent="-410208">
              <a:lnSpc>
                <a:spcPts val="5319"/>
              </a:lnSpc>
              <a:buFont typeface="Arial"/>
              <a:buChar char="•"/>
            </a:pPr>
            <a:r>
              <a:rPr lang="en-US" sz="3799">
                <a:solidFill>
                  <a:srgbClr val="FFFFFF"/>
                </a:solidFill>
                <a:latin typeface="Poppins Light"/>
              </a:rPr>
              <a:t>RFID tags can’t identify which requests are from legitimate readers.</a:t>
            </a:r>
          </a:p>
          <a:p>
            <a:pPr marL="820416" lvl="1" indent="-410208">
              <a:lnSpc>
                <a:spcPts val="5319"/>
              </a:lnSpc>
              <a:buFont typeface="Arial"/>
              <a:buChar char="•"/>
            </a:pPr>
            <a:r>
              <a:rPr lang="en-US" sz="3799">
                <a:solidFill>
                  <a:srgbClr val="FFFFFF"/>
                </a:solidFill>
                <a:latin typeface="Poppins Light"/>
              </a:rPr>
              <a:t>Reader and database are vulnerable to attacks affecting servers and ICs.</a:t>
            </a:r>
          </a:p>
          <a:p>
            <a:pPr marL="820416" lvl="1" indent="-410208">
              <a:lnSpc>
                <a:spcPts val="5319"/>
              </a:lnSpc>
              <a:buFont typeface="Arial"/>
              <a:buChar char="•"/>
            </a:pPr>
            <a:r>
              <a:rPr lang="en-US" sz="3799">
                <a:solidFill>
                  <a:srgbClr val="FFFFFF"/>
                </a:solidFill>
                <a:latin typeface="Poppins Light"/>
              </a:rPr>
              <a:t>RFID is susceptible to passive eavesdropping and active interference.</a:t>
            </a:r>
          </a:p>
        </p:txBody>
      </p:sp>
      <p:sp>
        <p:nvSpPr>
          <p:cNvPr id="7" name="TextBox 7"/>
          <p:cNvSpPr txBox="1"/>
          <p:nvPr/>
        </p:nvSpPr>
        <p:spPr>
          <a:xfrm>
            <a:off x="1179579" y="3835820"/>
            <a:ext cx="7891494" cy="3312976"/>
          </a:xfrm>
          <a:prstGeom prst="rect">
            <a:avLst/>
          </a:prstGeom>
        </p:spPr>
        <p:txBody>
          <a:bodyPr lIns="0" tIns="0" rIns="0" bIns="0" rtlCol="0" anchor="t">
            <a:spAutoFit/>
          </a:bodyPr>
          <a:lstStyle/>
          <a:p>
            <a:pPr>
              <a:lnSpc>
                <a:spcPts val="5319"/>
              </a:lnSpc>
            </a:pPr>
            <a:r>
              <a:rPr lang="en-US" sz="3799">
                <a:solidFill>
                  <a:srgbClr val="FFFFFF"/>
                </a:solidFill>
                <a:latin typeface="Poppins Light"/>
              </a:rPr>
              <a:t>Requirements:</a:t>
            </a:r>
          </a:p>
          <a:p>
            <a:pPr marL="820416" lvl="1" indent="-410208">
              <a:lnSpc>
                <a:spcPts val="5319"/>
              </a:lnSpc>
              <a:buFont typeface="Arial"/>
              <a:buChar char="•"/>
            </a:pPr>
            <a:r>
              <a:rPr lang="en-US" sz="3799">
                <a:solidFill>
                  <a:srgbClr val="FFFFFF"/>
                </a:solidFill>
                <a:latin typeface="Poppins Light"/>
              </a:rPr>
              <a:t>Prevent unauthorized access.</a:t>
            </a:r>
          </a:p>
          <a:p>
            <a:pPr marL="820416" lvl="1" indent="-410208">
              <a:lnSpc>
                <a:spcPts val="5319"/>
              </a:lnSpc>
              <a:buFont typeface="Arial"/>
              <a:buChar char="•"/>
            </a:pPr>
            <a:r>
              <a:rPr lang="en-US" sz="3799">
                <a:solidFill>
                  <a:srgbClr val="FFFFFF"/>
                </a:solidFill>
                <a:latin typeface="Poppins Light"/>
              </a:rPr>
              <a:t>Prevent illicit tracking.</a:t>
            </a:r>
          </a:p>
          <a:p>
            <a:pPr marL="820416" lvl="1" indent="-410208">
              <a:lnSpc>
                <a:spcPts val="5319"/>
              </a:lnSpc>
              <a:buFont typeface="Arial"/>
              <a:buChar char="•"/>
            </a:pPr>
            <a:r>
              <a:rPr lang="en-US" sz="3799">
                <a:solidFill>
                  <a:srgbClr val="FFFFFF"/>
                </a:solidFill>
                <a:latin typeface="Poppins Light"/>
              </a:rPr>
              <a:t>Detect skimming.</a:t>
            </a:r>
          </a:p>
          <a:p>
            <a:pPr marL="820416" lvl="1" indent="-410208">
              <a:lnSpc>
                <a:spcPts val="5319"/>
              </a:lnSpc>
              <a:buFont typeface="Arial"/>
              <a:buChar char="•"/>
            </a:pPr>
            <a:r>
              <a:rPr lang="en-US" sz="3799">
                <a:solidFill>
                  <a:srgbClr val="FFFFFF"/>
                </a:solidFill>
                <a:latin typeface="Poppins Light"/>
              </a:rPr>
              <a:t>Provide non-repudiation.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2494528" y="285970"/>
            <a:ext cx="13298943" cy="1047723"/>
          </a:xfrm>
          <a:prstGeom prst="rect">
            <a:avLst/>
          </a:prstGeom>
        </p:spPr>
        <p:txBody>
          <a:bodyPr lIns="0" tIns="0" rIns="0" bIns="0" rtlCol="0" anchor="t">
            <a:spAutoFit/>
          </a:bodyPr>
          <a:lstStyle/>
          <a:p>
            <a:pPr algn="ctr">
              <a:lnSpc>
                <a:spcPts val="8399"/>
              </a:lnSpc>
            </a:pPr>
            <a:r>
              <a:rPr lang="en-US" sz="6999">
                <a:solidFill>
                  <a:srgbClr val="FFFFFF"/>
                </a:solidFill>
                <a:latin typeface="Poppins Medium Bold"/>
              </a:rPr>
              <a:t>Attacks on RFID</a:t>
            </a:r>
          </a:p>
        </p:txBody>
      </p:sp>
      <p:sp>
        <p:nvSpPr>
          <p:cNvPr id="3" name="Freeform 3"/>
          <p:cNvSpPr/>
          <p:nvPr/>
        </p:nvSpPr>
        <p:spPr>
          <a:xfrm>
            <a:off x="-821457" y="-1170385"/>
            <a:ext cx="2497818" cy="2504078"/>
          </a:xfrm>
          <a:custGeom>
            <a:avLst/>
            <a:gdLst/>
            <a:ahLst/>
            <a:cxnLst/>
            <a:rect l="l" t="t" r="r" b="b"/>
            <a:pathLst>
              <a:path w="2497818" h="2504078">
                <a:moveTo>
                  <a:pt x="0" y="0"/>
                </a:moveTo>
                <a:lnTo>
                  <a:pt x="2497818" y="0"/>
                </a:lnTo>
                <a:lnTo>
                  <a:pt x="2497818" y="2504078"/>
                </a:lnTo>
                <a:lnTo>
                  <a:pt x="0" y="2504078"/>
                </a:lnTo>
                <a:lnTo>
                  <a:pt x="0" y="0"/>
                </a:lnTo>
                <a:close/>
              </a:path>
            </a:pathLst>
          </a:custGeom>
          <a:blipFill>
            <a:blip r:embed="rId2"/>
            <a:stretch>
              <a:fillRect/>
            </a:stretch>
          </a:blipFill>
        </p:spPr>
      </p:sp>
      <p:sp>
        <p:nvSpPr>
          <p:cNvPr id="5" name="TextBox 5"/>
          <p:cNvSpPr txBox="1"/>
          <p:nvPr/>
        </p:nvSpPr>
        <p:spPr>
          <a:xfrm>
            <a:off x="427452" y="1642289"/>
            <a:ext cx="17433096" cy="1206364"/>
          </a:xfrm>
          <a:prstGeom prst="rect">
            <a:avLst/>
          </a:prstGeom>
        </p:spPr>
        <p:txBody>
          <a:bodyPr lIns="0" tIns="0" rIns="0" bIns="0" rtlCol="0" anchor="t">
            <a:spAutoFit/>
          </a:bodyPr>
          <a:lstStyle/>
          <a:p>
            <a:pPr>
              <a:lnSpc>
                <a:spcPts val="4899"/>
              </a:lnSpc>
            </a:pPr>
            <a:r>
              <a:rPr lang="en-US" sz="3499">
                <a:solidFill>
                  <a:srgbClr val="FF3131"/>
                </a:solidFill>
                <a:latin typeface="Poppins Light Bold"/>
              </a:rPr>
              <a:t>Illicit Tracking </a:t>
            </a:r>
            <a:r>
              <a:rPr lang="en-US" sz="3499">
                <a:solidFill>
                  <a:srgbClr val="FFFFFF"/>
                </a:solidFill>
                <a:latin typeface="Poppins Light"/>
              </a:rPr>
              <a:t>- Even most encryption-enabled tags give the same output every time a query is made. This allows hackers to track the tag.</a:t>
            </a:r>
          </a:p>
        </p:txBody>
      </p:sp>
      <p:sp>
        <p:nvSpPr>
          <p:cNvPr id="6" name="TextBox 6"/>
          <p:cNvSpPr txBox="1"/>
          <p:nvPr/>
        </p:nvSpPr>
        <p:spPr>
          <a:xfrm>
            <a:off x="427452" y="7930387"/>
            <a:ext cx="17433096" cy="1206364"/>
          </a:xfrm>
          <a:prstGeom prst="rect">
            <a:avLst/>
          </a:prstGeom>
        </p:spPr>
        <p:txBody>
          <a:bodyPr lIns="0" tIns="0" rIns="0" bIns="0" rtlCol="0" anchor="t">
            <a:spAutoFit/>
          </a:bodyPr>
          <a:lstStyle/>
          <a:p>
            <a:pPr>
              <a:lnSpc>
                <a:spcPts val="4899"/>
              </a:lnSpc>
            </a:pPr>
            <a:r>
              <a:rPr lang="en-US" sz="3499">
                <a:solidFill>
                  <a:srgbClr val="FF3131"/>
                </a:solidFill>
                <a:latin typeface="Poppins Light Bold"/>
              </a:rPr>
              <a:t>Targeting database </a:t>
            </a:r>
            <a:r>
              <a:rPr lang="en-US" sz="3499">
                <a:solidFill>
                  <a:srgbClr val="FFFFFF"/>
                </a:solidFill>
                <a:latin typeface="Poppins Light"/>
              </a:rPr>
              <a:t>- Vulnerabilities of the database that manages the RFID network is a completely different rabbit hole.</a:t>
            </a:r>
          </a:p>
        </p:txBody>
      </p:sp>
      <p:sp>
        <p:nvSpPr>
          <p:cNvPr id="7" name="TextBox 7"/>
          <p:cNvSpPr txBox="1"/>
          <p:nvPr/>
        </p:nvSpPr>
        <p:spPr>
          <a:xfrm>
            <a:off x="427452" y="3014375"/>
            <a:ext cx="17433096" cy="1206364"/>
          </a:xfrm>
          <a:prstGeom prst="rect">
            <a:avLst/>
          </a:prstGeom>
        </p:spPr>
        <p:txBody>
          <a:bodyPr lIns="0" tIns="0" rIns="0" bIns="0" rtlCol="0" anchor="t">
            <a:spAutoFit/>
          </a:bodyPr>
          <a:lstStyle/>
          <a:p>
            <a:pPr>
              <a:lnSpc>
                <a:spcPts val="4899"/>
              </a:lnSpc>
            </a:pPr>
            <a:r>
              <a:rPr lang="en-US" sz="3499">
                <a:solidFill>
                  <a:srgbClr val="FF3131"/>
                </a:solidFill>
                <a:latin typeface="Poppins Light Bold"/>
              </a:rPr>
              <a:t>Skimming </a:t>
            </a:r>
            <a:r>
              <a:rPr lang="en-US" sz="3499">
                <a:solidFill>
                  <a:srgbClr val="FFFFFF"/>
                </a:solidFill>
                <a:latin typeface="Poppins Light"/>
              </a:rPr>
              <a:t>- Attacker goes around with a reader collecting data. Mostly seen in contactless payment cards.</a:t>
            </a:r>
          </a:p>
        </p:txBody>
      </p:sp>
      <p:sp>
        <p:nvSpPr>
          <p:cNvPr id="8" name="TextBox 8"/>
          <p:cNvSpPr txBox="1"/>
          <p:nvPr/>
        </p:nvSpPr>
        <p:spPr>
          <a:xfrm>
            <a:off x="427452" y="4392189"/>
            <a:ext cx="17433096" cy="1206364"/>
          </a:xfrm>
          <a:prstGeom prst="rect">
            <a:avLst/>
          </a:prstGeom>
        </p:spPr>
        <p:txBody>
          <a:bodyPr lIns="0" tIns="0" rIns="0" bIns="0" rtlCol="0" anchor="t">
            <a:spAutoFit/>
          </a:bodyPr>
          <a:lstStyle/>
          <a:p>
            <a:pPr>
              <a:lnSpc>
                <a:spcPts val="4899"/>
              </a:lnSpc>
            </a:pPr>
            <a:r>
              <a:rPr lang="en-US" sz="3499">
                <a:solidFill>
                  <a:srgbClr val="FF3131"/>
                </a:solidFill>
                <a:latin typeface="Poppins Light Bold"/>
              </a:rPr>
              <a:t>Insert Attacks </a:t>
            </a:r>
            <a:r>
              <a:rPr lang="en-US" sz="3499">
                <a:solidFill>
                  <a:srgbClr val="FFFFFF"/>
                </a:solidFill>
                <a:latin typeface="Poppins Light"/>
              </a:rPr>
              <a:t>- Attacker tries to send system commands instead of normal RFID data. Similar to SQL Injection attacks on web applications.</a:t>
            </a:r>
          </a:p>
        </p:txBody>
      </p:sp>
      <p:sp>
        <p:nvSpPr>
          <p:cNvPr id="9" name="TextBox 9"/>
          <p:cNvSpPr txBox="1"/>
          <p:nvPr/>
        </p:nvSpPr>
        <p:spPr>
          <a:xfrm>
            <a:off x="427452" y="5770003"/>
            <a:ext cx="17433096" cy="587307"/>
          </a:xfrm>
          <a:prstGeom prst="rect">
            <a:avLst/>
          </a:prstGeom>
        </p:spPr>
        <p:txBody>
          <a:bodyPr lIns="0" tIns="0" rIns="0" bIns="0" rtlCol="0" anchor="t">
            <a:spAutoFit/>
          </a:bodyPr>
          <a:lstStyle/>
          <a:p>
            <a:pPr>
              <a:lnSpc>
                <a:spcPts val="4899"/>
              </a:lnSpc>
            </a:pPr>
            <a:r>
              <a:rPr lang="en-US" sz="3499">
                <a:solidFill>
                  <a:srgbClr val="FF3131"/>
                </a:solidFill>
                <a:latin typeface="Poppins Light Bold"/>
              </a:rPr>
              <a:t>Jamming </a:t>
            </a:r>
            <a:r>
              <a:rPr lang="en-US" sz="3499">
                <a:solidFill>
                  <a:srgbClr val="FFFFFF"/>
                </a:solidFill>
                <a:latin typeface="Poppins Light Bold"/>
              </a:rPr>
              <a:t>- </a:t>
            </a:r>
            <a:r>
              <a:rPr lang="en-US" sz="3499">
                <a:solidFill>
                  <a:srgbClr val="FFFFFF"/>
                </a:solidFill>
                <a:latin typeface="Poppins Light"/>
              </a:rPr>
              <a:t>Generating a stronger signal than the RFID reader to disrupt it.</a:t>
            </a:r>
          </a:p>
        </p:txBody>
      </p:sp>
      <p:sp>
        <p:nvSpPr>
          <p:cNvPr id="10" name="TextBox 10"/>
          <p:cNvSpPr txBox="1"/>
          <p:nvPr/>
        </p:nvSpPr>
        <p:spPr>
          <a:xfrm>
            <a:off x="427452" y="6540666"/>
            <a:ext cx="17433096" cy="1206364"/>
          </a:xfrm>
          <a:prstGeom prst="rect">
            <a:avLst/>
          </a:prstGeom>
        </p:spPr>
        <p:txBody>
          <a:bodyPr lIns="0" tIns="0" rIns="0" bIns="0" rtlCol="0" anchor="t">
            <a:spAutoFit/>
          </a:bodyPr>
          <a:lstStyle/>
          <a:p>
            <a:pPr>
              <a:lnSpc>
                <a:spcPts val="4899"/>
              </a:lnSpc>
            </a:pPr>
            <a:r>
              <a:rPr lang="en-US" sz="3499">
                <a:solidFill>
                  <a:srgbClr val="FF3131"/>
                </a:solidFill>
                <a:latin typeface="Poppins Light Bold"/>
              </a:rPr>
              <a:t>Brute Forcing </a:t>
            </a:r>
            <a:r>
              <a:rPr lang="en-US" sz="3499">
                <a:solidFill>
                  <a:srgbClr val="FFFFFF"/>
                </a:solidFill>
                <a:latin typeface="Poppins Light Bold"/>
              </a:rPr>
              <a:t>- </a:t>
            </a:r>
            <a:r>
              <a:rPr lang="en-US" sz="3499">
                <a:solidFill>
                  <a:srgbClr val="FFFFFF"/>
                </a:solidFill>
                <a:latin typeface="Poppins Light"/>
              </a:rPr>
              <a:t>With adequate base info, guessing RFID IDs has more probability of succeeding.</a:t>
            </a:r>
          </a:p>
        </p:txBody>
      </p:sp>
      <p:sp>
        <p:nvSpPr>
          <p:cNvPr id="11" name="Freeform 11"/>
          <p:cNvSpPr/>
          <p:nvPr/>
        </p:nvSpPr>
        <p:spPr>
          <a:xfrm>
            <a:off x="13992553" y="8130415"/>
            <a:ext cx="4071775" cy="3430471"/>
          </a:xfrm>
          <a:custGeom>
            <a:avLst/>
            <a:gdLst/>
            <a:ahLst/>
            <a:cxnLst/>
            <a:rect l="l" t="t" r="r" b="b"/>
            <a:pathLst>
              <a:path w="4071775" h="3430471">
                <a:moveTo>
                  <a:pt x="0" y="0"/>
                </a:moveTo>
                <a:lnTo>
                  <a:pt x="4071776" y="0"/>
                </a:lnTo>
                <a:lnTo>
                  <a:pt x="4071776" y="3430471"/>
                </a:lnTo>
                <a:lnTo>
                  <a:pt x="0" y="3430471"/>
                </a:lnTo>
                <a:lnTo>
                  <a:pt x="0" y="0"/>
                </a:lnTo>
                <a:close/>
              </a:path>
            </a:pathLst>
          </a:custGeom>
          <a:blipFill>
            <a:blip r:embed="rId3"/>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200257" y="8266506"/>
            <a:ext cx="3255418" cy="3688859"/>
          </a:xfrm>
          <a:custGeom>
            <a:avLst/>
            <a:gdLst/>
            <a:ahLst/>
            <a:cxnLst/>
            <a:rect l="l" t="t" r="r" b="b"/>
            <a:pathLst>
              <a:path w="3255418" h="3688859">
                <a:moveTo>
                  <a:pt x="0" y="0"/>
                </a:moveTo>
                <a:lnTo>
                  <a:pt x="3255418" y="0"/>
                </a:lnTo>
                <a:lnTo>
                  <a:pt x="3255418" y="3688859"/>
                </a:lnTo>
                <a:lnTo>
                  <a:pt x="0" y="3688859"/>
                </a:lnTo>
                <a:lnTo>
                  <a:pt x="0" y="0"/>
                </a:lnTo>
                <a:close/>
              </a:path>
            </a:pathLst>
          </a:custGeom>
          <a:blipFill>
            <a:blip r:embed="rId2"/>
            <a:stretch>
              <a:fillRect/>
            </a:stretch>
          </a:blipFill>
        </p:spPr>
      </p:sp>
      <p:sp>
        <p:nvSpPr>
          <p:cNvPr id="3" name="TextBox 3"/>
          <p:cNvSpPr txBox="1"/>
          <p:nvPr/>
        </p:nvSpPr>
        <p:spPr>
          <a:xfrm>
            <a:off x="2494528" y="285970"/>
            <a:ext cx="13298943" cy="1047723"/>
          </a:xfrm>
          <a:prstGeom prst="rect">
            <a:avLst/>
          </a:prstGeom>
        </p:spPr>
        <p:txBody>
          <a:bodyPr lIns="0" tIns="0" rIns="0" bIns="0" rtlCol="0" anchor="t">
            <a:spAutoFit/>
          </a:bodyPr>
          <a:lstStyle/>
          <a:p>
            <a:pPr algn="ctr">
              <a:lnSpc>
                <a:spcPts val="8399"/>
              </a:lnSpc>
            </a:pPr>
            <a:r>
              <a:rPr lang="en-US" sz="6999">
                <a:solidFill>
                  <a:srgbClr val="FFFFFF"/>
                </a:solidFill>
                <a:latin typeface="Poppins Medium Bold"/>
              </a:rPr>
              <a:t>Attacks on RFID</a:t>
            </a:r>
          </a:p>
        </p:txBody>
      </p:sp>
      <p:sp>
        <p:nvSpPr>
          <p:cNvPr id="4" name="TextBox 4"/>
          <p:cNvSpPr txBox="1"/>
          <p:nvPr/>
        </p:nvSpPr>
        <p:spPr>
          <a:xfrm>
            <a:off x="427452" y="2535014"/>
            <a:ext cx="17433096" cy="1206364"/>
          </a:xfrm>
          <a:prstGeom prst="rect">
            <a:avLst/>
          </a:prstGeom>
        </p:spPr>
        <p:txBody>
          <a:bodyPr lIns="0" tIns="0" rIns="0" bIns="0" rtlCol="0" anchor="t">
            <a:spAutoFit/>
          </a:bodyPr>
          <a:lstStyle/>
          <a:p>
            <a:pPr>
              <a:lnSpc>
                <a:spcPts val="4899"/>
              </a:lnSpc>
            </a:pPr>
            <a:r>
              <a:rPr lang="en-US" sz="3499">
                <a:solidFill>
                  <a:srgbClr val="FF3131"/>
                </a:solidFill>
                <a:latin typeface="Poppins Light Bold"/>
              </a:rPr>
              <a:t>Eavesdropping &amp; Replay </a:t>
            </a:r>
            <a:r>
              <a:rPr lang="en-US" sz="3499">
                <a:solidFill>
                  <a:srgbClr val="FFFFFF"/>
                </a:solidFill>
                <a:latin typeface="Poppins Light"/>
              </a:rPr>
              <a:t>- The attacker monitors the communication, and captured signals are replayed later without any modifications.</a:t>
            </a:r>
          </a:p>
        </p:txBody>
      </p:sp>
      <p:sp>
        <p:nvSpPr>
          <p:cNvPr id="5" name="TextBox 5"/>
          <p:cNvSpPr txBox="1"/>
          <p:nvPr/>
        </p:nvSpPr>
        <p:spPr>
          <a:xfrm>
            <a:off x="427452" y="1276543"/>
            <a:ext cx="17433096" cy="1206364"/>
          </a:xfrm>
          <a:prstGeom prst="rect">
            <a:avLst/>
          </a:prstGeom>
        </p:spPr>
        <p:txBody>
          <a:bodyPr lIns="0" tIns="0" rIns="0" bIns="0" rtlCol="0" anchor="t">
            <a:spAutoFit/>
          </a:bodyPr>
          <a:lstStyle/>
          <a:p>
            <a:pPr>
              <a:lnSpc>
                <a:spcPts val="4899"/>
              </a:lnSpc>
            </a:pPr>
            <a:r>
              <a:rPr lang="en-US" sz="3499">
                <a:solidFill>
                  <a:srgbClr val="FF3131"/>
                </a:solidFill>
                <a:latin typeface="Poppins Light Bold"/>
              </a:rPr>
              <a:t>Power Analysis </a:t>
            </a:r>
            <a:r>
              <a:rPr lang="en-US" sz="3499">
                <a:solidFill>
                  <a:srgbClr val="FFFFFF"/>
                </a:solidFill>
                <a:latin typeface="Poppins Light"/>
              </a:rPr>
              <a:t>- A unique attack method that uses the difference in the size and power levels of correct and incorrect responses during reconnaisance.</a:t>
            </a:r>
          </a:p>
        </p:txBody>
      </p:sp>
      <p:sp>
        <p:nvSpPr>
          <p:cNvPr id="6" name="TextBox 6"/>
          <p:cNvSpPr txBox="1"/>
          <p:nvPr/>
        </p:nvSpPr>
        <p:spPr>
          <a:xfrm>
            <a:off x="427452" y="3793485"/>
            <a:ext cx="17433096" cy="1206364"/>
          </a:xfrm>
          <a:prstGeom prst="rect">
            <a:avLst/>
          </a:prstGeom>
        </p:spPr>
        <p:txBody>
          <a:bodyPr lIns="0" tIns="0" rIns="0" bIns="0" rtlCol="0" anchor="t">
            <a:spAutoFit/>
          </a:bodyPr>
          <a:lstStyle/>
          <a:p>
            <a:pPr>
              <a:lnSpc>
                <a:spcPts val="4899"/>
              </a:lnSpc>
            </a:pPr>
            <a:r>
              <a:rPr lang="en-US" sz="3499">
                <a:solidFill>
                  <a:srgbClr val="FF3131"/>
                </a:solidFill>
                <a:latin typeface="Poppins Light Bold"/>
              </a:rPr>
              <a:t>Denial of Service </a:t>
            </a:r>
            <a:r>
              <a:rPr lang="en-US" sz="3499">
                <a:solidFill>
                  <a:srgbClr val="FFFFFF"/>
                </a:solidFill>
                <a:latin typeface="Poppins Light"/>
              </a:rPr>
              <a:t>- Jamming the system with noise interference, blocking radio signals, disabling tags or creating invalid RFID responses to overwhelm reader.</a:t>
            </a:r>
          </a:p>
        </p:txBody>
      </p:sp>
      <p:sp>
        <p:nvSpPr>
          <p:cNvPr id="7" name="TextBox 7"/>
          <p:cNvSpPr txBox="1"/>
          <p:nvPr/>
        </p:nvSpPr>
        <p:spPr>
          <a:xfrm>
            <a:off x="427452" y="5085574"/>
            <a:ext cx="17433096" cy="1825421"/>
          </a:xfrm>
          <a:prstGeom prst="rect">
            <a:avLst/>
          </a:prstGeom>
        </p:spPr>
        <p:txBody>
          <a:bodyPr lIns="0" tIns="0" rIns="0" bIns="0" rtlCol="0" anchor="t">
            <a:spAutoFit/>
          </a:bodyPr>
          <a:lstStyle/>
          <a:p>
            <a:pPr>
              <a:lnSpc>
                <a:spcPts val="4899"/>
              </a:lnSpc>
            </a:pPr>
            <a:r>
              <a:rPr lang="en-US" sz="3499">
                <a:solidFill>
                  <a:srgbClr val="FF3131"/>
                </a:solidFill>
                <a:latin typeface="Poppins Light Bold"/>
              </a:rPr>
              <a:t>Cloning &amp; Spoofing </a:t>
            </a:r>
            <a:r>
              <a:rPr lang="en-US" sz="3499">
                <a:solidFill>
                  <a:srgbClr val="FFFFFF"/>
                </a:solidFill>
                <a:latin typeface="Poppins Light"/>
              </a:rPr>
              <a:t>- Usually done back-to-back, cloning is duplicating pre-existing tag data, and spoofing is using the cloned tag to gain access. Cloned tags can be used to lower prices of expensive items too.</a:t>
            </a:r>
          </a:p>
        </p:txBody>
      </p:sp>
      <p:sp>
        <p:nvSpPr>
          <p:cNvPr id="8" name="Freeform 8"/>
          <p:cNvSpPr/>
          <p:nvPr/>
        </p:nvSpPr>
        <p:spPr>
          <a:xfrm>
            <a:off x="4902349" y="6878581"/>
            <a:ext cx="8483302" cy="3232354"/>
          </a:xfrm>
          <a:custGeom>
            <a:avLst/>
            <a:gdLst/>
            <a:ahLst/>
            <a:cxnLst/>
            <a:rect l="l" t="t" r="r" b="b"/>
            <a:pathLst>
              <a:path w="8483302" h="3232354">
                <a:moveTo>
                  <a:pt x="0" y="0"/>
                </a:moveTo>
                <a:lnTo>
                  <a:pt x="8483302" y="0"/>
                </a:lnTo>
                <a:lnTo>
                  <a:pt x="8483302" y="3232354"/>
                </a:lnTo>
                <a:lnTo>
                  <a:pt x="0" y="3232354"/>
                </a:lnTo>
                <a:lnTo>
                  <a:pt x="0" y="0"/>
                </a:lnTo>
                <a:close/>
              </a:path>
            </a:pathLst>
          </a:custGeom>
          <a:blipFill>
            <a:blip r:embed="rId3"/>
            <a:stretch>
              <a:fillRect l="-4019" t="-21103" r="-4270" b="-30988"/>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2494528" y="285970"/>
            <a:ext cx="13298943" cy="1047723"/>
          </a:xfrm>
          <a:prstGeom prst="rect">
            <a:avLst/>
          </a:prstGeom>
        </p:spPr>
        <p:txBody>
          <a:bodyPr lIns="0" tIns="0" rIns="0" bIns="0" rtlCol="0" anchor="t">
            <a:spAutoFit/>
          </a:bodyPr>
          <a:lstStyle/>
          <a:p>
            <a:pPr algn="ctr">
              <a:lnSpc>
                <a:spcPts val="8399"/>
              </a:lnSpc>
            </a:pPr>
            <a:r>
              <a:rPr lang="en-US" sz="6999">
                <a:solidFill>
                  <a:srgbClr val="FFFFFF"/>
                </a:solidFill>
                <a:latin typeface="Poppins Medium Bold"/>
              </a:rPr>
              <a:t>Attacks on RFID</a:t>
            </a:r>
          </a:p>
        </p:txBody>
      </p:sp>
      <p:sp>
        <p:nvSpPr>
          <p:cNvPr id="3" name="Freeform 3"/>
          <p:cNvSpPr/>
          <p:nvPr/>
        </p:nvSpPr>
        <p:spPr>
          <a:xfrm>
            <a:off x="5664598" y="6227530"/>
            <a:ext cx="6958804" cy="3481601"/>
          </a:xfrm>
          <a:custGeom>
            <a:avLst/>
            <a:gdLst/>
            <a:ahLst/>
            <a:cxnLst/>
            <a:rect l="l" t="t" r="r" b="b"/>
            <a:pathLst>
              <a:path w="6958804" h="3481601">
                <a:moveTo>
                  <a:pt x="0" y="0"/>
                </a:moveTo>
                <a:lnTo>
                  <a:pt x="6958804" y="0"/>
                </a:lnTo>
                <a:lnTo>
                  <a:pt x="6958804" y="3481602"/>
                </a:lnTo>
                <a:lnTo>
                  <a:pt x="0" y="3481602"/>
                </a:lnTo>
                <a:lnTo>
                  <a:pt x="0" y="0"/>
                </a:lnTo>
                <a:close/>
              </a:path>
            </a:pathLst>
          </a:custGeom>
          <a:blipFill>
            <a:blip r:embed="rId2"/>
            <a:stretch>
              <a:fillRect l="-12572" t="-10171" r="-16464" b="-11368"/>
            </a:stretch>
          </a:blipFill>
        </p:spPr>
      </p:sp>
      <p:sp>
        <p:nvSpPr>
          <p:cNvPr id="5" name="TextBox 5"/>
          <p:cNvSpPr txBox="1"/>
          <p:nvPr/>
        </p:nvSpPr>
        <p:spPr>
          <a:xfrm>
            <a:off x="427452" y="1750300"/>
            <a:ext cx="17433096" cy="4301649"/>
          </a:xfrm>
          <a:prstGeom prst="rect">
            <a:avLst/>
          </a:prstGeom>
        </p:spPr>
        <p:txBody>
          <a:bodyPr lIns="0" tIns="0" rIns="0" bIns="0" rtlCol="0" anchor="t">
            <a:spAutoFit/>
          </a:bodyPr>
          <a:lstStyle/>
          <a:p>
            <a:pPr>
              <a:lnSpc>
                <a:spcPts val="4899"/>
              </a:lnSpc>
            </a:pPr>
            <a:r>
              <a:rPr lang="en-US" sz="3499">
                <a:solidFill>
                  <a:srgbClr val="FF3131"/>
                </a:solidFill>
                <a:latin typeface="Poppins Light Bold"/>
              </a:rPr>
              <a:t>MITM </a:t>
            </a:r>
            <a:r>
              <a:rPr lang="en-US" sz="3499">
                <a:solidFill>
                  <a:srgbClr val="FFFFFF"/>
                </a:solidFill>
                <a:latin typeface="Poppins Light"/>
              </a:rPr>
              <a:t>- A device is used to intercept, decode, and manipulate the information. Hacker diverts original signal and sends false data pretending to be the tag. When the user passes their tag to the reader, the signal is copied for later use but is forwarded without manipulation to avoid suspicion.</a:t>
            </a:r>
          </a:p>
          <a:p>
            <a:pPr>
              <a:lnSpc>
                <a:spcPts val="4899"/>
              </a:lnSpc>
            </a:pPr>
            <a:endParaRPr lang="en-US" sz="3499">
              <a:solidFill>
                <a:srgbClr val="FFFFFF"/>
              </a:solidFill>
              <a:latin typeface="Poppins Light"/>
            </a:endParaRPr>
          </a:p>
          <a:p>
            <a:pPr>
              <a:lnSpc>
                <a:spcPts val="4899"/>
              </a:lnSpc>
            </a:pPr>
            <a:r>
              <a:rPr lang="en-US" sz="3499">
                <a:solidFill>
                  <a:srgbClr val="FFFFFF"/>
                </a:solidFill>
                <a:latin typeface="Poppins Light"/>
              </a:rPr>
              <a:t>Another type involves placing a small hardware in line with the reader and the controller responsible for validating tag credentials.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85514" y="1435893"/>
            <a:ext cx="13182600" cy="7415213"/>
          </a:xfrm>
          <a:prstGeom prst="rect">
            <a:avLst/>
          </a:prstGeom>
        </p:spPr>
      </p:pic>
      <p:sp>
        <p:nvSpPr>
          <p:cNvPr id="3" name="TextBox 3"/>
          <p:cNvSpPr txBox="1"/>
          <p:nvPr/>
        </p:nvSpPr>
        <p:spPr>
          <a:xfrm>
            <a:off x="1761614" y="220601"/>
            <a:ext cx="14764772" cy="1047723"/>
          </a:xfrm>
          <a:prstGeom prst="rect">
            <a:avLst/>
          </a:prstGeom>
        </p:spPr>
        <p:txBody>
          <a:bodyPr lIns="0" tIns="0" rIns="0" bIns="0" rtlCol="0" anchor="t">
            <a:spAutoFit/>
          </a:bodyPr>
          <a:lstStyle/>
          <a:p>
            <a:pPr algn="ctr">
              <a:lnSpc>
                <a:spcPts val="8399"/>
              </a:lnSpc>
            </a:pPr>
            <a:r>
              <a:rPr lang="en-US" sz="6999" dirty="0">
                <a:solidFill>
                  <a:srgbClr val="FFFFFF"/>
                </a:solidFill>
                <a:latin typeface="Poppins Medium Bold"/>
              </a:rPr>
              <a:t>Spoofing attack from Mr. Robot</a:t>
            </a:r>
          </a:p>
        </p:txBody>
      </p:sp>
      <p:sp>
        <p:nvSpPr>
          <p:cNvPr id="4" name="TextBox 4"/>
          <p:cNvSpPr txBox="1"/>
          <p:nvPr/>
        </p:nvSpPr>
        <p:spPr>
          <a:xfrm>
            <a:off x="1694428" y="9444094"/>
            <a:ext cx="14764772" cy="619039"/>
          </a:xfrm>
          <a:prstGeom prst="rect">
            <a:avLst/>
          </a:prstGeom>
        </p:spPr>
        <p:txBody>
          <a:bodyPr lIns="0" tIns="0" rIns="0" bIns="0" rtlCol="0" anchor="t">
            <a:spAutoFit/>
          </a:bodyPr>
          <a:lstStyle/>
          <a:p>
            <a:pPr algn="ctr">
              <a:lnSpc>
                <a:spcPts val="4800"/>
              </a:lnSpc>
            </a:pPr>
            <a:r>
              <a:rPr lang="en-US" sz="4000" dirty="0">
                <a:solidFill>
                  <a:srgbClr val="FFFFFF"/>
                </a:solidFill>
                <a:latin typeface="Poppins Medium Bold"/>
              </a:rPr>
              <a:t>Uses a device called “</a:t>
            </a:r>
            <a:r>
              <a:rPr lang="en-US" sz="4000" dirty="0" err="1">
                <a:solidFill>
                  <a:srgbClr val="FFFFFF"/>
                </a:solidFill>
                <a:latin typeface="Poppins Medium Bold"/>
              </a:rPr>
              <a:t>Tastic</a:t>
            </a:r>
            <a:r>
              <a:rPr lang="en-US" sz="4000" dirty="0">
                <a:solidFill>
                  <a:srgbClr val="FFFFFF"/>
                </a:solidFill>
                <a:latin typeface="Poppins Medium Bold"/>
              </a:rPr>
              <a:t> RFID Thief”</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2494528" y="285970"/>
            <a:ext cx="13298943" cy="1047723"/>
          </a:xfrm>
          <a:prstGeom prst="rect">
            <a:avLst/>
          </a:prstGeom>
        </p:spPr>
        <p:txBody>
          <a:bodyPr lIns="0" tIns="0" rIns="0" bIns="0" rtlCol="0" anchor="t">
            <a:spAutoFit/>
          </a:bodyPr>
          <a:lstStyle/>
          <a:p>
            <a:pPr algn="ctr">
              <a:lnSpc>
                <a:spcPts val="8399"/>
              </a:lnSpc>
            </a:pPr>
            <a:r>
              <a:rPr lang="en-US" sz="6999">
                <a:solidFill>
                  <a:srgbClr val="FFFFFF"/>
                </a:solidFill>
                <a:latin typeface="Poppins Medium Bold"/>
              </a:rPr>
              <a:t>Solutions</a:t>
            </a:r>
          </a:p>
        </p:txBody>
      </p:sp>
      <p:sp>
        <p:nvSpPr>
          <p:cNvPr id="3" name="Freeform 3"/>
          <p:cNvSpPr/>
          <p:nvPr/>
        </p:nvSpPr>
        <p:spPr>
          <a:xfrm>
            <a:off x="-821457" y="-1170385"/>
            <a:ext cx="2497818" cy="2504078"/>
          </a:xfrm>
          <a:custGeom>
            <a:avLst/>
            <a:gdLst/>
            <a:ahLst/>
            <a:cxnLst/>
            <a:rect l="l" t="t" r="r" b="b"/>
            <a:pathLst>
              <a:path w="2497818" h="2504078">
                <a:moveTo>
                  <a:pt x="0" y="0"/>
                </a:moveTo>
                <a:lnTo>
                  <a:pt x="2497818" y="0"/>
                </a:lnTo>
                <a:lnTo>
                  <a:pt x="2497818" y="2504078"/>
                </a:lnTo>
                <a:lnTo>
                  <a:pt x="0" y="2504078"/>
                </a:lnTo>
                <a:lnTo>
                  <a:pt x="0" y="0"/>
                </a:lnTo>
                <a:close/>
              </a:path>
            </a:pathLst>
          </a:custGeom>
          <a:blipFill>
            <a:blip r:embed="rId2"/>
            <a:stretch>
              <a:fillRect/>
            </a:stretch>
          </a:blipFill>
        </p:spPr>
      </p:sp>
      <p:sp>
        <p:nvSpPr>
          <p:cNvPr id="5" name="TextBox 5"/>
          <p:cNvSpPr txBox="1"/>
          <p:nvPr/>
        </p:nvSpPr>
        <p:spPr>
          <a:xfrm>
            <a:off x="427452" y="1454761"/>
            <a:ext cx="17433096" cy="5539762"/>
          </a:xfrm>
          <a:prstGeom prst="rect">
            <a:avLst/>
          </a:prstGeom>
        </p:spPr>
        <p:txBody>
          <a:bodyPr lIns="0" tIns="0" rIns="0" bIns="0" rtlCol="0" anchor="t">
            <a:spAutoFit/>
          </a:bodyPr>
          <a:lstStyle/>
          <a:p>
            <a:pPr marL="755647" lvl="1" indent="-377824">
              <a:lnSpc>
                <a:spcPts val="4899"/>
              </a:lnSpc>
              <a:buFont typeface="Arial"/>
              <a:buChar char="•"/>
            </a:pPr>
            <a:r>
              <a:rPr lang="en-US" sz="3499">
                <a:solidFill>
                  <a:srgbClr val="FFFFFF"/>
                </a:solidFill>
                <a:latin typeface="Poppins Light"/>
              </a:rPr>
              <a:t>Hardware-based - Doesn’t depend on the manufacturer.</a:t>
            </a:r>
          </a:p>
          <a:p>
            <a:pPr marL="1511295" lvl="2" indent="-503765">
              <a:lnSpc>
                <a:spcPts val="4899"/>
              </a:lnSpc>
              <a:buFont typeface="Arial"/>
              <a:buChar char="⚬"/>
            </a:pPr>
            <a:r>
              <a:rPr lang="en-US" sz="3499">
                <a:solidFill>
                  <a:srgbClr val="FFFFFF"/>
                </a:solidFill>
                <a:latin typeface="Poppins Light"/>
              </a:rPr>
              <a:t>Clipped tags: Separates chip from the antenna when the tag is not used (irreversible)</a:t>
            </a:r>
          </a:p>
          <a:p>
            <a:pPr marL="1511295" lvl="2" indent="-503765">
              <a:lnSpc>
                <a:spcPts val="4899"/>
              </a:lnSpc>
              <a:buFont typeface="Arial"/>
              <a:buChar char="⚬"/>
            </a:pPr>
            <a:r>
              <a:rPr lang="en-US" sz="3499">
                <a:solidFill>
                  <a:srgbClr val="FFFFFF"/>
                </a:solidFill>
                <a:latin typeface="Poppins Light"/>
              </a:rPr>
              <a:t>Blocker tags: Blocks the RFID signals from reaching the tag (even authentic)</a:t>
            </a:r>
          </a:p>
          <a:p>
            <a:pPr marL="1511295" lvl="2" indent="-503765">
              <a:lnSpc>
                <a:spcPts val="4899"/>
              </a:lnSpc>
              <a:buFont typeface="Arial"/>
              <a:buChar char="⚬"/>
            </a:pPr>
            <a:r>
              <a:rPr lang="en-US" sz="3499">
                <a:solidFill>
                  <a:srgbClr val="FFFFFF"/>
                </a:solidFill>
                <a:latin typeface="Poppins Light"/>
              </a:rPr>
              <a:t>Guardian device: Intercepts reader signals and allows only authorized ones.</a:t>
            </a:r>
          </a:p>
          <a:p>
            <a:pPr marL="1511295" lvl="2" indent="-503765">
              <a:lnSpc>
                <a:spcPts val="4899"/>
              </a:lnSpc>
              <a:buFont typeface="Arial"/>
              <a:buChar char="⚬"/>
            </a:pPr>
            <a:r>
              <a:rPr lang="en-US" sz="3499">
                <a:solidFill>
                  <a:srgbClr val="FFFFFF"/>
                </a:solidFill>
                <a:latin typeface="Poppins Light"/>
              </a:rPr>
              <a:t>Implementing Incident and Event monitoring in case of unusual activity.</a:t>
            </a:r>
          </a:p>
          <a:p>
            <a:pPr marL="1511295" lvl="2" indent="-503765">
              <a:lnSpc>
                <a:spcPts val="4899"/>
              </a:lnSpc>
              <a:buFont typeface="Arial"/>
              <a:buChar char="⚬"/>
            </a:pPr>
            <a:r>
              <a:rPr lang="en-US" sz="3499">
                <a:solidFill>
                  <a:srgbClr val="FFFFFF"/>
                </a:solidFill>
                <a:latin typeface="Poppins Light"/>
              </a:rPr>
              <a:t>Adding electrical circuits which will break if additional hardware is added.</a:t>
            </a:r>
          </a:p>
        </p:txBody>
      </p:sp>
      <p:sp>
        <p:nvSpPr>
          <p:cNvPr id="6" name="Freeform 6"/>
          <p:cNvSpPr/>
          <p:nvPr/>
        </p:nvSpPr>
        <p:spPr>
          <a:xfrm>
            <a:off x="13992553" y="8130415"/>
            <a:ext cx="4071775" cy="3430471"/>
          </a:xfrm>
          <a:custGeom>
            <a:avLst/>
            <a:gdLst/>
            <a:ahLst/>
            <a:cxnLst/>
            <a:rect l="l" t="t" r="r" b="b"/>
            <a:pathLst>
              <a:path w="4071775" h="3430471">
                <a:moveTo>
                  <a:pt x="0" y="0"/>
                </a:moveTo>
                <a:lnTo>
                  <a:pt x="4071776" y="0"/>
                </a:lnTo>
                <a:lnTo>
                  <a:pt x="4071776" y="3430471"/>
                </a:lnTo>
                <a:lnTo>
                  <a:pt x="0" y="3430471"/>
                </a:lnTo>
                <a:lnTo>
                  <a:pt x="0" y="0"/>
                </a:lnTo>
                <a:close/>
              </a:path>
            </a:pathLst>
          </a:custGeom>
          <a:blipFill>
            <a:blip r:embed="rId3"/>
            <a:stretch>
              <a:fillRect/>
            </a:stretch>
          </a:blipFill>
        </p:spPr>
      </p:sp>
      <p:sp>
        <p:nvSpPr>
          <p:cNvPr id="7" name="TextBox 7"/>
          <p:cNvSpPr txBox="1"/>
          <p:nvPr/>
        </p:nvSpPr>
        <p:spPr>
          <a:xfrm>
            <a:off x="427452" y="7432879"/>
            <a:ext cx="17433096" cy="1825421"/>
          </a:xfrm>
          <a:prstGeom prst="rect">
            <a:avLst/>
          </a:prstGeom>
        </p:spPr>
        <p:txBody>
          <a:bodyPr lIns="0" tIns="0" rIns="0" bIns="0" rtlCol="0" anchor="t">
            <a:spAutoFit/>
          </a:bodyPr>
          <a:lstStyle/>
          <a:p>
            <a:pPr marL="755647" lvl="1" indent="-377824">
              <a:lnSpc>
                <a:spcPts val="4899"/>
              </a:lnSpc>
              <a:buFont typeface="Arial"/>
              <a:buChar char="•"/>
            </a:pPr>
            <a:r>
              <a:rPr lang="en-US" sz="3499">
                <a:solidFill>
                  <a:srgbClr val="FFFFFF"/>
                </a:solidFill>
                <a:latin typeface="Poppins Light"/>
              </a:rPr>
              <a:t>Protocol based - Might be costly for manufacturers.</a:t>
            </a:r>
          </a:p>
          <a:p>
            <a:pPr marL="1511295" lvl="2" indent="-503765">
              <a:lnSpc>
                <a:spcPts val="4899"/>
              </a:lnSpc>
              <a:buFont typeface="Arial"/>
              <a:buChar char="⚬"/>
            </a:pPr>
            <a:r>
              <a:rPr lang="en-US" sz="3499">
                <a:solidFill>
                  <a:srgbClr val="FFFFFF"/>
                </a:solidFill>
                <a:latin typeface="Poppins Light"/>
              </a:rPr>
              <a:t>Cloning attacks: Sharing a private key with tags beforehand.</a:t>
            </a:r>
          </a:p>
          <a:p>
            <a:pPr marL="1511295" lvl="2" indent="-503765">
              <a:lnSpc>
                <a:spcPts val="4899"/>
              </a:lnSpc>
              <a:buFont typeface="Arial"/>
              <a:buChar char="⚬"/>
            </a:pPr>
            <a:r>
              <a:rPr lang="en-US" sz="3499">
                <a:solidFill>
                  <a:srgbClr val="FFFFFF"/>
                </a:solidFill>
                <a:latin typeface="Poppins Light"/>
              </a:rPr>
              <a:t>Tracking attacks: Using random numbers along with hash.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0" y="160777"/>
            <a:ext cx="18288000" cy="9965447"/>
          </a:xfrm>
          <a:custGeom>
            <a:avLst/>
            <a:gdLst/>
            <a:ahLst/>
            <a:cxnLst/>
            <a:rect l="l" t="t" r="r" b="b"/>
            <a:pathLst>
              <a:path w="18288000" h="9965447">
                <a:moveTo>
                  <a:pt x="0" y="0"/>
                </a:moveTo>
                <a:lnTo>
                  <a:pt x="18288000" y="0"/>
                </a:lnTo>
                <a:lnTo>
                  <a:pt x="18288000" y="9965446"/>
                </a:lnTo>
                <a:lnTo>
                  <a:pt x="0" y="9965446"/>
                </a:lnTo>
                <a:lnTo>
                  <a:pt x="0" y="0"/>
                </a:lnTo>
                <a:close/>
              </a:path>
            </a:pathLst>
          </a:custGeom>
          <a:blipFill>
            <a:blip r:embed="rId2"/>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139465" y="0"/>
            <a:ext cx="16119835" cy="10287000"/>
          </a:xfrm>
          <a:custGeom>
            <a:avLst/>
            <a:gdLst/>
            <a:ahLst/>
            <a:cxnLst/>
            <a:rect l="l" t="t" r="r" b="b"/>
            <a:pathLst>
              <a:path w="16119835" h="10287000">
                <a:moveTo>
                  <a:pt x="0" y="0"/>
                </a:moveTo>
                <a:lnTo>
                  <a:pt x="16119835" y="0"/>
                </a:lnTo>
                <a:lnTo>
                  <a:pt x="16119835" y="10287000"/>
                </a:lnTo>
                <a:lnTo>
                  <a:pt x="0" y="10287000"/>
                </a:lnTo>
                <a:lnTo>
                  <a:pt x="0" y="0"/>
                </a:lnTo>
                <a:close/>
              </a:path>
            </a:pathLst>
          </a:custGeom>
          <a:blipFill>
            <a:blip r:embed="rId2"/>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567334877"/>
              </p:ext>
            </p:extLst>
          </p:nvPr>
        </p:nvGraphicFramePr>
        <p:xfrm>
          <a:off x="10590877" y="1227638"/>
          <a:ext cx="4732221" cy="7831722"/>
        </p:xfrm>
        <a:graphic>
          <a:graphicData uri="http://schemas.openxmlformats.org/drawingml/2006/table">
            <a:tbl>
              <a:tblPr/>
              <a:tblGrid>
                <a:gridCol w="4732221">
                  <a:extLst>
                    <a:ext uri="{9D8B030D-6E8A-4147-A177-3AD203B41FA5}">
                      <a16:colId xmlns:a16="http://schemas.microsoft.com/office/drawing/2014/main" val="20000"/>
                    </a:ext>
                  </a:extLst>
                </a:gridCol>
              </a:tblGrid>
              <a:tr h="1305287">
                <a:tc>
                  <a:txBody>
                    <a:bodyPr/>
                    <a:lstStyle/>
                    <a:p>
                      <a:pPr algn="l">
                        <a:lnSpc>
                          <a:spcPts val="3499"/>
                        </a:lnSpc>
                        <a:defRPr/>
                      </a:pPr>
                      <a:r>
                        <a:rPr lang="en-US" sz="2499" dirty="0">
                          <a:solidFill>
                            <a:srgbClr val="FFFFFF"/>
                          </a:solidFill>
                          <a:latin typeface="Poppins Light"/>
                        </a:rPr>
                        <a:t>What is RFID?</a:t>
                      </a:r>
                      <a:endParaRPr lang="en-US" sz="1100" dirty="0"/>
                    </a:p>
                  </a:txBody>
                  <a:tcPr marL="0" marR="0" marT="0" marB="0" anchor="ctr">
                    <a:lnL w="0" cap="flat" cmpd="sng" algn="ctr">
                      <a:solidFill>
                        <a:srgbClr val="F108DA"/>
                      </a:solidFill>
                      <a:prstDash val="solid"/>
                      <a:round/>
                      <a:headEnd type="none" w="med" len="med"/>
                      <a:tailEnd type="none" w="med" len="med"/>
                    </a:lnL>
                    <a:lnR w="0" cap="flat" cmpd="sng" algn="ctr">
                      <a:solidFill>
                        <a:srgbClr val="F108DA"/>
                      </a:solidFill>
                      <a:prstDash val="solid"/>
                      <a:round/>
                      <a:headEnd type="none" w="med" len="med"/>
                      <a:tailEnd type="none" w="med" len="med"/>
                    </a:lnR>
                    <a:lnT w="0" cap="flat" cmpd="sng" algn="ctr">
                      <a:solidFill>
                        <a:srgbClr val="F108DA"/>
                      </a:solidFill>
                      <a:prstDash val="solid"/>
                      <a:round/>
                      <a:headEnd type="none" w="med" len="med"/>
                      <a:tailEnd type="none" w="med" len="med"/>
                    </a:lnT>
                    <a:lnB w="19050" cap="flat" cmpd="sng" algn="ctr">
                      <a:solidFill>
                        <a:srgbClr val="F108DA"/>
                      </a:solidFill>
                      <a:prstDash val="solid"/>
                      <a:round/>
                      <a:headEnd type="none" w="med" len="med"/>
                      <a:tailEnd type="none" w="med" len="med"/>
                    </a:lnB>
                  </a:tcPr>
                </a:tc>
                <a:extLst>
                  <a:ext uri="{0D108BD9-81ED-4DB2-BD59-A6C34878D82A}">
                    <a16:rowId xmlns:a16="http://schemas.microsoft.com/office/drawing/2014/main" val="10000"/>
                  </a:ext>
                </a:extLst>
              </a:tr>
              <a:tr h="1305287">
                <a:tc>
                  <a:txBody>
                    <a:bodyPr/>
                    <a:lstStyle/>
                    <a:p>
                      <a:pPr algn="l">
                        <a:lnSpc>
                          <a:spcPts val="3499"/>
                        </a:lnSpc>
                        <a:defRPr/>
                      </a:pPr>
                      <a:r>
                        <a:rPr lang="en-US" sz="2499">
                          <a:solidFill>
                            <a:srgbClr val="FFFFFF"/>
                          </a:solidFill>
                          <a:latin typeface="Poppins Light"/>
                        </a:rPr>
                        <a:t>What is RFID used for? </a:t>
                      </a:r>
                      <a:endParaRPr lang="en-US" sz="1100"/>
                    </a:p>
                  </a:txBody>
                  <a:tcPr marL="0" marR="0" marT="0" marB="0" anchor="ctr">
                    <a:lnL w="0" cap="flat" cmpd="sng" algn="ctr">
                      <a:solidFill>
                        <a:srgbClr val="F108DA"/>
                      </a:solidFill>
                      <a:prstDash val="solid"/>
                      <a:round/>
                      <a:headEnd type="none" w="med" len="med"/>
                      <a:tailEnd type="none" w="med" len="med"/>
                    </a:lnL>
                    <a:lnR w="0" cap="flat" cmpd="sng" algn="ctr">
                      <a:solidFill>
                        <a:srgbClr val="F108DA"/>
                      </a:solidFill>
                      <a:prstDash val="solid"/>
                      <a:round/>
                      <a:headEnd type="none" w="med" len="med"/>
                      <a:tailEnd type="none" w="med" len="med"/>
                    </a:lnR>
                    <a:lnT w="19050" cap="flat" cmpd="sng" algn="ctr">
                      <a:solidFill>
                        <a:srgbClr val="F108DA"/>
                      </a:solidFill>
                      <a:prstDash val="solid"/>
                      <a:round/>
                      <a:headEnd type="none" w="med" len="med"/>
                      <a:tailEnd type="none" w="med" len="med"/>
                    </a:lnT>
                    <a:lnB w="19050" cap="flat" cmpd="sng" algn="ctr">
                      <a:solidFill>
                        <a:srgbClr val="F108DA"/>
                      </a:solidFill>
                      <a:prstDash val="solid"/>
                      <a:round/>
                      <a:headEnd type="none" w="med" len="med"/>
                      <a:tailEnd type="none" w="med" len="med"/>
                    </a:lnB>
                  </a:tcPr>
                </a:tc>
                <a:extLst>
                  <a:ext uri="{0D108BD9-81ED-4DB2-BD59-A6C34878D82A}">
                    <a16:rowId xmlns:a16="http://schemas.microsoft.com/office/drawing/2014/main" val="10001"/>
                  </a:ext>
                </a:extLst>
              </a:tr>
              <a:tr h="1305287">
                <a:tc>
                  <a:txBody>
                    <a:bodyPr/>
                    <a:lstStyle/>
                    <a:p>
                      <a:pPr algn="l">
                        <a:lnSpc>
                          <a:spcPts val="3499"/>
                        </a:lnSpc>
                        <a:defRPr/>
                      </a:pPr>
                      <a:r>
                        <a:rPr lang="en-US" sz="2499">
                          <a:solidFill>
                            <a:srgbClr val="FFFFFF"/>
                          </a:solidFill>
                          <a:latin typeface="Poppins Light"/>
                        </a:rPr>
                        <a:t>Components of RFID network</a:t>
                      </a:r>
                      <a:endParaRPr lang="en-US" sz="1100"/>
                    </a:p>
                  </a:txBody>
                  <a:tcPr marL="0" marR="0" marT="0" marB="0" anchor="ctr">
                    <a:lnL w="0" cap="flat" cmpd="sng" algn="ctr">
                      <a:solidFill>
                        <a:srgbClr val="F108DA"/>
                      </a:solidFill>
                      <a:prstDash val="solid"/>
                      <a:round/>
                      <a:headEnd type="none" w="med" len="med"/>
                      <a:tailEnd type="none" w="med" len="med"/>
                    </a:lnL>
                    <a:lnR w="0" cap="flat" cmpd="sng" algn="ctr">
                      <a:solidFill>
                        <a:srgbClr val="F108DA"/>
                      </a:solidFill>
                      <a:prstDash val="solid"/>
                      <a:round/>
                      <a:headEnd type="none" w="med" len="med"/>
                      <a:tailEnd type="none" w="med" len="med"/>
                    </a:lnR>
                    <a:lnT w="19050" cap="flat" cmpd="sng" algn="ctr">
                      <a:solidFill>
                        <a:srgbClr val="F108DA"/>
                      </a:solidFill>
                      <a:prstDash val="solid"/>
                      <a:round/>
                      <a:headEnd type="none" w="med" len="med"/>
                      <a:tailEnd type="none" w="med" len="med"/>
                    </a:lnT>
                    <a:lnB w="19050" cap="flat" cmpd="sng" algn="ctr">
                      <a:solidFill>
                        <a:srgbClr val="F108DA"/>
                      </a:solidFill>
                      <a:prstDash val="solid"/>
                      <a:round/>
                      <a:headEnd type="none" w="med" len="med"/>
                      <a:tailEnd type="none" w="med" len="med"/>
                    </a:lnB>
                  </a:tcPr>
                </a:tc>
                <a:extLst>
                  <a:ext uri="{0D108BD9-81ED-4DB2-BD59-A6C34878D82A}">
                    <a16:rowId xmlns:a16="http://schemas.microsoft.com/office/drawing/2014/main" val="10002"/>
                  </a:ext>
                </a:extLst>
              </a:tr>
              <a:tr h="1305287">
                <a:tc>
                  <a:txBody>
                    <a:bodyPr/>
                    <a:lstStyle/>
                    <a:p>
                      <a:pPr algn="l">
                        <a:lnSpc>
                          <a:spcPts val="3499"/>
                        </a:lnSpc>
                        <a:defRPr/>
                      </a:pPr>
                      <a:r>
                        <a:rPr lang="en-US" sz="2499" dirty="0">
                          <a:solidFill>
                            <a:srgbClr val="FFFFFF"/>
                          </a:solidFill>
                          <a:latin typeface="Poppins Light"/>
                        </a:rPr>
                        <a:t>What are the security risks?</a:t>
                      </a:r>
                      <a:endParaRPr lang="en-US" sz="1100" dirty="0"/>
                    </a:p>
                  </a:txBody>
                  <a:tcPr marL="0" marR="0" marT="0" marB="0" anchor="ctr">
                    <a:lnL w="0" cap="flat" cmpd="sng" algn="ctr">
                      <a:solidFill>
                        <a:srgbClr val="F108DA"/>
                      </a:solidFill>
                      <a:prstDash val="solid"/>
                      <a:round/>
                      <a:headEnd type="none" w="med" len="med"/>
                      <a:tailEnd type="none" w="med" len="med"/>
                    </a:lnL>
                    <a:lnR w="0" cap="flat" cmpd="sng" algn="ctr">
                      <a:solidFill>
                        <a:srgbClr val="F108DA"/>
                      </a:solidFill>
                      <a:prstDash val="solid"/>
                      <a:round/>
                      <a:headEnd type="none" w="med" len="med"/>
                      <a:tailEnd type="none" w="med" len="med"/>
                    </a:lnR>
                    <a:lnT w="19050" cap="flat" cmpd="sng" algn="ctr">
                      <a:solidFill>
                        <a:srgbClr val="F108DA"/>
                      </a:solidFill>
                      <a:prstDash val="solid"/>
                      <a:round/>
                      <a:headEnd type="none" w="med" len="med"/>
                      <a:tailEnd type="none" w="med" len="med"/>
                    </a:lnT>
                    <a:lnB w="19050" cap="flat" cmpd="sng" algn="ctr">
                      <a:solidFill>
                        <a:srgbClr val="F108DA"/>
                      </a:solidFill>
                      <a:prstDash val="solid"/>
                      <a:round/>
                      <a:headEnd type="none" w="med" len="med"/>
                      <a:tailEnd type="none" w="med" len="med"/>
                    </a:lnB>
                  </a:tcPr>
                </a:tc>
                <a:extLst>
                  <a:ext uri="{0D108BD9-81ED-4DB2-BD59-A6C34878D82A}">
                    <a16:rowId xmlns:a16="http://schemas.microsoft.com/office/drawing/2014/main" val="10003"/>
                  </a:ext>
                </a:extLst>
              </a:tr>
              <a:tr h="1305287">
                <a:tc>
                  <a:txBody>
                    <a:bodyPr/>
                    <a:lstStyle/>
                    <a:p>
                      <a:pPr algn="l">
                        <a:lnSpc>
                          <a:spcPts val="3499"/>
                        </a:lnSpc>
                        <a:defRPr/>
                      </a:pPr>
                      <a:r>
                        <a:rPr lang="en-US" sz="2499" dirty="0">
                          <a:solidFill>
                            <a:srgbClr val="FFFFFF"/>
                          </a:solidFill>
                          <a:latin typeface="Poppins Light"/>
                        </a:rPr>
                        <a:t>What are the solutions?</a:t>
                      </a:r>
                      <a:endParaRPr lang="en-US" sz="1100" dirty="0"/>
                    </a:p>
                  </a:txBody>
                  <a:tcPr marL="0" marR="0" marT="0" marB="0" anchor="ctr">
                    <a:lnL w="0" cap="flat" cmpd="sng" algn="ctr">
                      <a:solidFill>
                        <a:srgbClr val="F108DA"/>
                      </a:solidFill>
                      <a:prstDash val="solid"/>
                      <a:round/>
                      <a:headEnd type="none" w="med" len="med"/>
                      <a:tailEnd type="none" w="med" len="med"/>
                    </a:lnL>
                    <a:lnR w="0" cap="flat" cmpd="sng" algn="ctr">
                      <a:solidFill>
                        <a:srgbClr val="F108DA"/>
                      </a:solidFill>
                      <a:prstDash val="solid"/>
                      <a:round/>
                      <a:headEnd type="none" w="med" len="med"/>
                      <a:tailEnd type="none" w="med" len="med"/>
                    </a:lnR>
                    <a:lnT w="19050" cap="flat" cmpd="sng" algn="ctr">
                      <a:solidFill>
                        <a:srgbClr val="F108DA"/>
                      </a:solidFill>
                      <a:prstDash val="solid"/>
                      <a:round/>
                      <a:headEnd type="none" w="med" len="med"/>
                      <a:tailEnd type="none" w="med" len="med"/>
                    </a:lnT>
                    <a:lnB w="0" cap="flat" cmpd="sng" algn="ctr">
                      <a:solidFill>
                        <a:srgbClr val="F108DA"/>
                      </a:solidFill>
                      <a:prstDash val="solid"/>
                      <a:round/>
                      <a:headEnd type="none" w="med" len="med"/>
                      <a:tailEnd type="none" w="med" len="med"/>
                    </a:lnB>
                  </a:tcPr>
                </a:tc>
                <a:extLst>
                  <a:ext uri="{0D108BD9-81ED-4DB2-BD59-A6C34878D82A}">
                    <a16:rowId xmlns:a16="http://schemas.microsoft.com/office/drawing/2014/main" val="10004"/>
                  </a:ext>
                </a:extLst>
              </a:tr>
              <a:tr h="1305287">
                <a:tc>
                  <a:txBody>
                    <a:bodyPr/>
                    <a:lstStyle/>
                    <a:p>
                      <a:pPr algn="l">
                        <a:lnSpc>
                          <a:spcPts val="3499"/>
                        </a:lnSpc>
                        <a:defRPr/>
                      </a:pPr>
                      <a:r>
                        <a:rPr lang="en-US" sz="2499" dirty="0">
                          <a:solidFill>
                            <a:srgbClr val="FFFFFF"/>
                          </a:solidFill>
                          <a:latin typeface="Poppins Light"/>
                        </a:rPr>
                        <a:t>Commercial RFID security</a:t>
                      </a:r>
                      <a:endParaRPr lang="en-US" sz="1100" dirty="0"/>
                    </a:p>
                  </a:txBody>
                  <a:tcPr marL="0" marR="0" marT="0" marB="0" anchor="ctr">
                    <a:lnL w="0" cap="flat" cmpd="sng" algn="ctr">
                      <a:solidFill>
                        <a:srgbClr val="F108DA"/>
                      </a:solidFill>
                      <a:prstDash val="solid"/>
                      <a:round/>
                      <a:headEnd type="none" w="med" len="med"/>
                      <a:tailEnd type="none" w="med" len="med"/>
                    </a:lnL>
                    <a:lnR w="0" cap="flat" cmpd="sng" algn="ctr">
                      <a:solidFill>
                        <a:srgbClr val="F108DA"/>
                      </a:solidFill>
                      <a:prstDash val="solid"/>
                      <a:round/>
                      <a:headEnd type="none" w="med" len="med"/>
                      <a:tailEnd type="none" w="med" len="med"/>
                    </a:lnR>
                    <a:lnT w="0" cap="flat" cmpd="sng" algn="ctr">
                      <a:solidFill>
                        <a:srgbClr val="F108DA"/>
                      </a:solidFill>
                      <a:prstDash val="solid"/>
                      <a:round/>
                      <a:headEnd type="none" w="med" len="med"/>
                      <a:tailEnd type="none" w="med" len="med"/>
                    </a:lnT>
                    <a:lnB w="19050" cap="flat" cmpd="sng" algn="ctr">
                      <a:solidFill>
                        <a:srgbClr val="F108DA"/>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Freeform 3"/>
          <p:cNvSpPr/>
          <p:nvPr/>
        </p:nvSpPr>
        <p:spPr>
          <a:xfrm>
            <a:off x="6211575" y="6305210"/>
            <a:ext cx="2519487" cy="2393513"/>
          </a:xfrm>
          <a:custGeom>
            <a:avLst/>
            <a:gdLst/>
            <a:ahLst/>
            <a:cxnLst/>
            <a:rect l="l" t="t" r="r" b="b"/>
            <a:pathLst>
              <a:path w="2519487" h="2393513">
                <a:moveTo>
                  <a:pt x="0" y="0"/>
                </a:moveTo>
                <a:lnTo>
                  <a:pt x="2519487" y="0"/>
                </a:lnTo>
                <a:lnTo>
                  <a:pt x="2519487" y="2393513"/>
                </a:lnTo>
                <a:lnTo>
                  <a:pt x="0" y="2393513"/>
                </a:lnTo>
                <a:lnTo>
                  <a:pt x="0" y="0"/>
                </a:lnTo>
                <a:close/>
              </a:path>
            </a:pathLst>
          </a:custGeom>
          <a:blipFill>
            <a:blip r:embed="rId2"/>
            <a:stretch>
              <a:fillRect/>
            </a:stretch>
          </a:blipFill>
        </p:spPr>
      </p:sp>
      <p:grpSp>
        <p:nvGrpSpPr>
          <p:cNvPr id="4" name="Group 4"/>
          <p:cNvGrpSpPr/>
          <p:nvPr/>
        </p:nvGrpSpPr>
        <p:grpSpPr>
          <a:xfrm>
            <a:off x="1638300" y="1694119"/>
            <a:ext cx="6077873" cy="3949794"/>
            <a:chOff x="0" y="0"/>
            <a:chExt cx="8103830" cy="5266392"/>
          </a:xfrm>
        </p:grpSpPr>
        <p:sp>
          <p:nvSpPr>
            <p:cNvPr id="5" name="TextBox 5"/>
            <p:cNvSpPr txBox="1"/>
            <p:nvPr/>
          </p:nvSpPr>
          <p:spPr>
            <a:xfrm>
              <a:off x="0" y="4504453"/>
              <a:ext cx="8103830" cy="761939"/>
            </a:xfrm>
            <a:prstGeom prst="rect">
              <a:avLst/>
            </a:prstGeom>
          </p:spPr>
          <p:txBody>
            <a:bodyPr lIns="0" tIns="0" rIns="0" bIns="0" rtlCol="0" anchor="t">
              <a:spAutoFit/>
            </a:bodyPr>
            <a:lstStyle/>
            <a:p>
              <a:pPr>
                <a:lnSpc>
                  <a:spcPts val="4559"/>
                </a:lnSpc>
              </a:pPr>
              <a:r>
                <a:rPr lang="en-US" sz="3799">
                  <a:solidFill>
                    <a:srgbClr val="FFFFFF"/>
                  </a:solidFill>
                  <a:latin typeface="Poppins Medium"/>
                </a:rPr>
                <a:t>What will you learn?</a:t>
              </a:r>
            </a:p>
          </p:txBody>
        </p:sp>
        <p:sp>
          <p:nvSpPr>
            <p:cNvPr id="6" name="TextBox 6"/>
            <p:cNvSpPr txBox="1"/>
            <p:nvPr/>
          </p:nvSpPr>
          <p:spPr>
            <a:xfrm>
              <a:off x="0" y="0"/>
              <a:ext cx="8103830" cy="3657309"/>
            </a:xfrm>
            <a:prstGeom prst="rect">
              <a:avLst/>
            </a:prstGeom>
          </p:spPr>
          <p:txBody>
            <a:bodyPr lIns="0" tIns="0" rIns="0" bIns="0" rtlCol="0" anchor="t">
              <a:spAutoFit/>
            </a:bodyPr>
            <a:lstStyle/>
            <a:p>
              <a:pPr>
                <a:lnSpc>
                  <a:spcPts val="10800"/>
                </a:lnSpc>
              </a:pPr>
              <a:r>
                <a:rPr lang="en-US" sz="9000" dirty="0">
                  <a:solidFill>
                    <a:srgbClr val="FFFFFF"/>
                  </a:solidFill>
                  <a:latin typeface="Poppins Medium Bold"/>
                </a:rPr>
                <a:t>RFID Explained</a:t>
              </a:r>
            </a:p>
          </p:txBody>
        </p:sp>
      </p:grpSp>
      <p:cxnSp>
        <p:nvCxnSpPr>
          <p:cNvPr id="9" name="Straight Connector 8">
            <a:extLst>
              <a:ext uri="{FF2B5EF4-FFF2-40B4-BE49-F238E27FC236}">
                <a16:creationId xmlns:a16="http://schemas.microsoft.com/office/drawing/2014/main" id="{F9D341B9-E6CB-4CC9-995B-0CEDC056429A}"/>
              </a:ext>
            </a:extLst>
          </p:cNvPr>
          <p:cNvCxnSpPr/>
          <p:nvPr/>
        </p:nvCxnSpPr>
        <p:spPr>
          <a:xfrm>
            <a:off x="10590877" y="7810500"/>
            <a:ext cx="4732221" cy="0"/>
          </a:xfrm>
          <a:prstGeom prst="line">
            <a:avLst/>
          </a:prstGeom>
          <a:ln>
            <a:solidFill>
              <a:srgbClr val="F108DA"/>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0" y="125038"/>
            <a:ext cx="18288000" cy="10036925"/>
          </a:xfrm>
          <a:custGeom>
            <a:avLst/>
            <a:gdLst/>
            <a:ahLst/>
            <a:cxnLst/>
            <a:rect l="l" t="t" r="r" b="b"/>
            <a:pathLst>
              <a:path w="18288000" h="10036925">
                <a:moveTo>
                  <a:pt x="0" y="0"/>
                </a:moveTo>
                <a:lnTo>
                  <a:pt x="18288000" y="0"/>
                </a:lnTo>
                <a:lnTo>
                  <a:pt x="18288000" y="10036924"/>
                </a:lnTo>
                <a:lnTo>
                  <a:pt x="0" y="10036924"/>
                </a:lnTo>
                <a:lnTo>
                  <a:pt x="0" y="0"/>
                </a:lnTo>
                <a:close/>
              </a:path>
            </a:pathLst>
          </a:custGeom>
          <a:blipFill>
            <a:blip r:embed="rId2"/>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856677" y="0"/>
            <a:ext cx="16574645" cy="10287000"/>
          </a:xfrm>
          <a:custGeom>
            <a:avLst/>
            <a:gdLst/>
            <a:ahLst/>
            <a:cxnLst/>
            <a:rect l="l" t="t" r="r" b="b"/>
            <a:pathLst>
              <a:path w="16574645" h="10287000">
                <a:moveTo>
                  <a:pt x="0" y="0"/>
                </a:moveTo>
                <a:lnTo>
                  <a:pt x="16574646" y="0"/>
                </a:lnTo>
                <a:lnTo>
                  <a:pt x="16574646" y="10287000"/>
                </a:lnTo>
                <a:lnTo>
                  <a:pt x="0" y="10287000"/>
                </a:lnTo>
                <a:lnTo>
                  <a:pt x="0" y="0"/>
                </a:lnTo>
                <a:close/>
              </a:path>
            </a:pathLst>
          </a:custGeom>
          <a:blipFill>
            <a:blip r:embed="rId2"/>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 name="Freeform 3"/>
          <p:cNvSpPr/>
          <p:nvPr/>
        </p:nvSpPr>
        <p:spPr>
          <a:xfrm>
            <a:off x="-1596951" y="-1036238"/>
            <a:ext cx="4071775" cy="3430471"/>
          </a:xfrm>
          <a:custGeom>
            <a:avLst/>
            <a:gdLst/>
            <a:ahLst/>
            <a:cxnLst/>
            <a:rect l="l" t="t" r="r" b="b"/>
            <a:pathLst>
              <a:path w="4071775" h="3430471">
                <a:moveTo>
                  <a:pt x="0" y="0"/>
                </a:moveTo>
                <a:lnTo>
                  <a:pt x="4071775" y="0"/>
                </a:lnTo>
                <a:lnTo>
                  <a:pt x="4071775" y="3430471"/>
                </a:lnTo>
                <a:lnTo>
                  <a:pt x="0" y="3430471"/>
                </a:lnTo>
                <a:lnTo>
                  <a:pt x="0" y="0"/>
                </a:lnTo>
                <a:close/>
              </a:path>
            </a:pathLst>
          </a:custGeom>
          <a:blipFill>
            <a:blip r:embed="rId2"/>
            <a:stretch>
              <a:fillRect/>
            </a:stretch>
          </a:blipFill>
        </p:spPr>
      </p:sp>
      <p:sp>
        <p:nvSpPr>
          <p:cNvPr id="4" name="Freeform 4"/>
          <p:cNvSpPr/>
          <p:nvPr/>
        </p:nvSpPr>
        <p:spPr>
          <a:xfrm>
            <a:off x="4041005" y="6226666"/>
            <a:ext cx="10797755" cy="3669375"/>
          </a:xfrm>
          <a:custGeom>
            <a:avLst/>
            <a:gdLst/>
            <a:ahLst/>
            <a:cxnLst/>
            <a:rect l="l" t="t" r="r" b="b"/>
            <a:pathLst>
              <a:path w="10797755" h="3669375">
                <a:moveTo>
                  <a:pt x="0" y="0"/>
                </a:moveTo>
                <a:lnTo>
                  <a:pt x="10797754" y="0"/>
                </a:lnTo>
                <a:lnTo>
                  <a:pt x="10797754" y="3669375"/>
                </a:lnTo>
                <a:lnTo>
                  <a:pt x="0" y="3669375"/>
                </a:lnTo>
                <a:lnTo>
                  <a:pt x="0" y="0"/>
                </a:lnTo>
                <a:close/>
              </a:path>
            </a:pathLst>
          </a:custGeom>
          <a:blipFill>
            <a:blip r:embed="rId3"/>
            <a:stretch>
              <a:fillRect l="-758" t="-2075" b="-677"/>
            </a:stretch>
          </a:blipFill>
        </p:spPr>
      </p:sp>
      <p:sp>
        <p:nvSpPr>
          <p:cNvPr id="5" name="TextBox 5"/>
          <p:cNvSpPr txBox="1"/>
          <p:nvPr/>
        </p:nvSpPr>
        <p:spPr>
          <a:xfrm>
            <a:off x="3449241" y="545647"/>
            <a:ext cx="11389519" cy="1193800"/>
          </a:xfrm>
          <a:prstGeom prst="rect">
            <a:avLst/>
          </a:prstGeom>
        </p:spPr>
        <p:txBody>
          <a:bodyPr lIns="0" tIns="0" rIns="0" bIns="0" rtlCol="0" anchor="t">
            <a:spAutoFit/>
          </a:bodyPr>
          <a:lstStyle/>
          <a:p>
            <a:pPr algn="ctr">
              <a:lnSpc>
                <a:spcPts val="9799"/>
              </a:lnSpc>
            </a:pPr>
            <a:r>
              <a:rPr lang="en-US" sz="6999">
                <a:solidFill>
                  <a:srgbClr val="FFFFFF"/>
                </a:solidFill>
                <a:latin typeface="Canva Sans Bold"/>
              </a:rPr>
              <a:t>Commercial RFID Security</a:t>
            </a:r>
          </a:p>
        </p:txBody>
      </p:sp>
      <p:sp>
        <p:nvSpPr>
          <p:cNvPr id="6" name="TextBox 6"/>
          <p:cNvSpPr txBox="1"/>
          <p:nvPr/>
        </p:nvSpPr>
        <p:spPr>
          <a:xfrm>
            <a:off x="3997041" y="2403758"/>
            <a:ext cx="9443429" cy="514327"/>
          </a:xfrm>
          <a:prstGeom prst="rect">
            <a:avLst/>
          </a:prstGeom>
        </p:spPr>
        <p:txBody>
          <a:bodyPr lIns="0" tIns="0" rIns="0" bIns="0" rtlCol="0" anchor="t">
            <a:spAutoFit/>
          </a:bodyPr>
          <a:lstStyle/>
          <a:p>
            <a:pPr algn="ctr">
              <a:lnSpc>
                <a:spcPts val="4199"/>
              </a:lnSpc>
              <a:spcBef>
                <a:spcPct val="0"/>
              </a:spcBef>
            </a:pPr>
            <a:r>
              <a:rPr lang="en-US" sz="3499">
                <a:solidFill>
                  <a:srgbClr val="FFFFFF"/>
                </a:solidFill>
                <a:latin typeface="Poppins Medium Bold"/>
              </a:rPr>
              <a:t> Background on RFID-enabled Passports </a:t>
            </a:r>
          </a:p>
        </p:txBody>
      </p:sp>
      <p:sp>
        <p:nvSpPr>
          <p:cNvPr id="7" name="TextBox 7"/>
          <p:cNvSpPr txBox="1"/>
          <p:nvPr/>
        </p:nvSpPr>
        <p:spPr>
          <a:xfrm>
            <a:off x="1008092" y="3453324"/>
            <a:ext cx="15421328" cy="2238102"/>
          </a:xfrm>
          <a:prstGeom prst="rect">
            <a:avLst/>
          </a:prstGeom>
        </p:spPr>
        <p:txBody>
          <a:bodyPr lIns="0" tIns="0" rIns="0" bIns="0" rtlCol="0" anchor="t">
            <a:spAutoFit/>
          </a:bodyPr>
          <a:lstStyle/>
          <a:p>
            <a:pPr marL="647697" lvl="1" indent="-323848" algn="just">
              <a:lnSpc>
                <a:spcPts val="3599"/>
              </a:lnSpc>
              <a:buFont typeface="Arial"/>
              <a:buChar char="•"/>
            </a:pPr>
            <a:r>
              <a:rPr lang="en-US" sz="2999">
                <a:solidFill>
                  <a:srgbClr val="FFFFFF"/>
                </a:solidFill>
                <a:latin typeface="Poppins Light"/>
              </a:rPr>
              <a:t>The RFID tag within the passport contains data relating to the passport holder, for instance, the height or photograph of the passport holder. </a:t>
            </a:r>
          </a:p>
          <a:p>
            <a:pPr algn="just">
              <a:lnSpc>
                <a:spcPts val="3599"/>
              </a:lnSpc>
            </a:pPr>
            <a:endParaRPr lang="en-US" sz="2999">
              <a:solidFill>
                <a:srgbClr val="FFFFFF"/>
              </a:solidFill>
              <a:latin typeface="Poppins Light"/>
            </a:endParaRPr>
          </a:p>
          <a:p>
            <a:pPr marL="647697" lvl="1" indent="-323848" algn="just">
              <a:lnSpc>
                <a:spcPts val="3599"/>
              </a:lnSpc>
              <a:buFont typeface="Arial"/>
              <a:buChar char="•"/>
            </a:pPr>
            <a:r>
              <a:rPr lang="en-US" sz="2999">
                <a:solidFill>
                  <a:srgbClr val="FFFFFF"/>
                </a:solidFill>
                <a:latin typeface="Poppins Light"/>
              </a:rPr>
              <a:t>Since the RFID tag has limited storage capacity, a hashed result of such information is stored in the RFID tag.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6660291" y="5569441"/>
            <a:ext cx="3255418" cy="3688859"/>
          </a:xfrm>
          <a:custGeom>
            <a:avLst/>
            <a:gdLst/>
            <a:ahLst/>
            <a:cxnLst/>
            <a:rect l="l" t="t" r="r" b="b"/>
            <a:pathLst>
              <a:path w="3255418" h="3688859">
                <a:moveTo>
                  <a:pt x="0" y="0"/>
                </a:moveTo>
                <a:lnTo>
                  <a:pt x="3255418" y="0"/>
                </a:lnTo>
                <a:lnTo>
                  <a:pt x="3255418" y="3688859"/>
                </a:lnTo>
                <a:lnTo>
                  <a:pt x="0" y="3688859"/>
                </a:lnTo>
                <a:lnTo>
                  <a:pt x="0" y="0"/>
                </a:lnTo>
                <a:close/>
              </a:path>
            </a:pathLst>
          </a:custGeom>
          <a:blipFill>
            <a:blip r:embed="rId2"/>
            <a:stretch>
              <a:fillRect/>
            </a:stretch>
          </a:blipFill>
        </p:spPr>
      </p:sp>
      <p:sp>
        <p:nvSpPr>
          <p:cNvPr id="4" name="TextBox 4"/>
          <p:cNvSpPr txBox="1"/>
          <p:nvPr/>
        </p:nvSpPr>
        <p:spPr>
          <a:xfrm>
            <a:off x="3449241" y="15422"/>
            <a:ext cx="11389519" cy="1193800"/>
          </a:xfrm>
          <a:prstGeom prst="rect">
            <a:avLst/>
          </a:prstGeom>
        </p:spPr>
        <p:txBody>
          <a:bodyPr lIns="0" tIns="0" rIns="0" bIns="0" rtlCol="0" anchor="t">
            <a:spAutoFit/>
          </a:bodyPr>
          <a:lstStyle/>
          <a:p>
            <a:pPr algn="ctr">
              <a:lnSpc>
                <a:spcPts val="9799"/>
              </a:lnSpc>
            </a:pPr>
            <a:r>
              <a:rPr lang="en-US" sz="6999">
                <a:solidFill>
                  <a:srgbClr val="FFFFFF"/>
                </a:solidFill>
                <a:latin typeface="Canva Sans Bold"/>
              </a:rPr>
              <a:t>Commercial RFID Security</a:t>
            </a:r>
          </a:p>
        </p:txBody>
      </p:sp>
      <p:sp>
        <p:nvSpPr>
          <p:cNvPr id="5" name="TextBox 5"/>
          <p:cNvSpPr txBox="1"/>
          <p:nvPr/>
        </p:nvSpPr>
        <p:spPr>
          <a:xfrm>
            <a:off x="4422285" y="1218747"/>
            <a:ext cx="9443429" cy="514327"/>
          </a:xfrm>
          <a:prstGeom prst="rect">
            <a:avLst/>
          </a:prstGeom>
        </p:spPr>
        <p:txBody>
          <a:bodyPr lIns="0" tIns="0" rIns="0" bIns="0" rtlCol="0" anchor="t">
            <a:spAutoFit/>
          </a:bodyPr>
          <a:lstStyle/>
          <a:p>
            <a:pPr algn="ctr">
              <a:lnSpc>
                <a:spcPts val="4199"/>
              </a:lnSpc>
              <a:spcBef>
                <a:spcPct val="0"/>
              </a:spcBef>
            </a:pPr>
            <a:r>
              <a:rPr lang="en-US" sz="3499">
                <a:solidFill>
                  <a:srgbClr val="FFFFFF"/>
                </a:solidFill>
                <a:latin typeface="Poppins Medium Bold"/>
              </a:rPr>
              <a:t> Background on RFID-enabled Passports </a:t>
            </a:r>
          </a:p>
        </p:txBody>
      </p:sp>
      <p:sp>
        <p:nvSpPr>
          <p:cNvPr id="6" name="TextBox 6"/>
          <p:cNvSpPr txBox="1"/>
          <p:nvPr/>
        </p:nvSpPr>
        <p:spPr>
          <a:xfrm>
            <a:off x="1433336" y="1931656"/>
            <a:ext cx="15421328" cy="8057169"/>
          </a:xfrm>
          <a:prstGeom prst="rect">
            <a:avLst/>
          </a:prstGeom>
        </p:spPr>
        <p:txBody>
          <a:bodyPr lIns="0" tIns="0" rIns="0" bIns="0" rtlCol="0" anchor="t">
            <a:spAutoFit/>
          </a:bodyPr>
          <a:lstStyle/>
          <a:p>
            <a:pPr marL="647697" lvl="1" indent="-323848" algn="just">
              <a:lnSpc>
                <a:spcPts val="3599"/>
              </a:lnSpc>
              <a:buFont typeface="Arial"/>
              <a:buChar char="•"/>
            </a:pPr>
            <a:r>
              <a:rPr lang="en-US" sz="2999">
                <a:solidFill>
                  <a:srgbClr val="FFFFFF"/>
                </a:solidFill>
                <a:latin typeface="Poppins Light"/>
              </a:rPr>
              <a:t>The first step is to regulate access to the data contained within the RFID tag. We will discuss this in the future.</a:t>
            </a:r>
          </a:p>
          <a:p>
            <a:pPr algn="just">
              <a:lnSpc>
                <a:spcPts val="3599"/>
              </a:lnSpc>
            </a:pPr>
            <a:endParaRPr lang="en-US" sz="2999">
              <a:solidFill>
                <a:srgbClr val="FFFFFF"/>
              </a:solidFill>
              <a:latin typeface="Poppins Light"/>
            </a:endParaRPr>
          </a:p>
          <a:p>
            <a:pPr marL="647697" lvl="1" indent="-323848" algn="just">
              <a:lnSpc>
                <a:spcPts val="3599"/>
              </a:lnSpc>
              <a:buFont typeface="Arial"/>
              <a:buChar char="•"/>
            </a:pPr>
            <a:r>
              <a:rPr lang="en-US" sz="2999">
                <a:solidFill>
                  <a:srgbClr val="FFFFFF"/>
                </a:solidFill>
                <a:latin typeface="Poppins Light"/>
              </a:rPr>
              <a:t>The second step in the verification process is mandatory. Passive authentication aims to verify that the data contained within the RFID tag is valid. </a:t>
            </a:r>
          </a:p>
          <a:p>
            <a:pPr algn="just">
              <a:lnSpc>
                <a:spcPts val="3599"/>
              </a:lnSpc>
            </a:pPr>
            <a:endParaRPr lang="en-US" sz="2999">
              <a:solidFill>
                <a:srgbClr val="FFFFFF"/>
              </a:solidFill>
              <a:latin typeface="Poppins Light"/>
            </a:endParaRPr>
          </a:p>
          <a:p>
            <a:pPr marL="647697" lvl="1" indent="-323848" algn="just">
              <a:lnSpc>
                <a:spcPts val="3599"/>
              </a:lnSpc>
              <a:buFont typeface="Arial"/>
              <a:buChar char="•"/>
            </a:pPr>
            <a:r>
              <a:rPr lang="en-US" sz="2999">
                <a:solidFill>
                  <a:srgbClr val="FFFFFF"/>
                </a:solidFill>
                <a:latin typeface="Poppins Light"/>
              </a:rPr>
              <a:t> When the passport is first issued, information about the holder is hashed and signed with a secret key associated with the country that issued the passport. In the passive authentication step, the hashed data and signatures are verified using the public key associated with the country.</a:t>
            </a:r>
          </a:p>
          <a:p>
            <a:pPr algn="just">
              <a:lnSpc>
                <a:spcPts val="3599"/>
              </a:lnSpc>
            </a:pPr>
            <a:endParaRPr lang="en-US" sz="2999">
              <a:solidFill>
                <a:srgbClr val="FFFFFF"/>
              </a:solidFill>
              <a:latin typeface="Poppins Light"/>
            </a:endParaRPr>
          </a:p>
          <a:p>
            <a:pPr marL="647697" lvl="1" indent="-323848" algn="just">
              <a:lnSpc>
                <a:spcPts val="3599"/>
              </a:lnSpc>
              <a:buFont typeface="Arial"/>
              <a:buChar char="•"/>
            </a:pPr>
            <a:r>
              <a:rPr lang="en-US" sz="2999">
                <a:solidFill>
                  <a:srgbClr val="FFFFFF"/>
                </a:solidFill>
                <a:latin typeface="Poppins Light"/>
              </a:rPr>
              <a:t>In Step 3, the RFID tag itself is authenticated. Step 3 requires the RFID tag to perform public key operations. </a:t>
            </a:r>
          </a:p>
          <a:p>
            <a:pPr algn="just">
              <a:lnSpc>
                <a:spcPts val="3599"/>
              </a:lnSpc>
            </a:pPr>
            <a:endParaRPr lang="en-US" sz="2999">
              <a:solidFill>
                <a:srgbClr val="FFFFFF"/>
              </a:solidFill>
              <a:latin typeface="Poppins Light"/>
            </a:endParaRPr>
          </a:p>
          <a:p>
            <a:pPr marL="647697" lvl="1" indent="-323848" algn="just">
              <a:lnSpc>
                <a:spcPts val="3599"/>
              </a:lnSpc>
              <a:buFont typeface="Arial"/>
              <a:buChar char="•"/>
            </a:pPr>
            <a:r>
              <a:rPr lang="en-US" sz="2999">
                <a:solidFill>
                  <a:srgbClr val="FFFFFF"/>
                </a:solidFill>
                <a:latin typeface="Poppins Light"/>
              </a:rPr>
              <a:t>In active authentication, the RFID reader will send a random number over to the RFID tag, which will digitally sign the number and return the signature to the reader.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596951" y="-1036238"/>
            <a:ext cx="4071775" cy="3430471"/>
          </a:xfrm>
          <a:custGeom>
            <a:avLst/>
            <a:gdLst/>
            <a:ahLst/>
            <a:cxnLst/>
            <a:rect l="l" t="t" r="r" b="b"/>
            <a:pathLst>
              <a:path w="4071775" h="3430471">
                <a:moveTo>
                  <a:pt x="0" y="0"/>
                </a:moveTo>
                <a:lnTo>
                  <a:pt x="4071775" y="0"/>
                </a:lnTo>
                <a:lnTo>
                  <a:pt x="4071775" y="3430471"/>
                </a:lnTo>
                <a:lnTo>
                  <a:pt x="0" y="3430471"/>
                </a:lnTo>
                <a:lnTo>
                  <a:pt x="0" y="0"/>
                </a:lnTo>
                <a:close/>
              </a:path>
            </a:pathLst>
          </a:custGeom>
          <a:blipFill>
            <a:blip r:embed="rId2"/>
            <a:stretch>
              <a:fillRect/>
            </a:stretch>
          </a:blipFill>
        </p:spPr>
      </p:sp>
      <p:sp>
        <p:nvSpPr>
          <p:cNvPr id="3" name="TextBox 3"/>
          <p:cNvSpPr txBox="1"/>
          <p:nvPr/>
        </p:nvSpPr>
        <p:spPr>
          <a:xfrm>
            <a:off x="1433336" y="3543300"/>
            <a:ext cx="15421328" cy="5371446"/>
          </a:xfrm>
          <a:prstGeom prst="rect">
            <a:avLst/>
          </a:prstGeom>
        </p:spPr>
        <p:txBody>
          <a:bodyPr lIns="0" tIns="0" rIns="0" bIns="0" rtlCol="0" anchor="t">
            <a:spAutoFit/>
          </a:bodyPr>
          <a:lstStyle/>
          <a:p>
            <a:pPr marL="647697" lvl="1" indent="-323848" algn="just">
              <a:lnSpc>
                <a:spcPts val="3599"/>
              </a:lnSpc>
              <a:buFont typeface="Arial"/>
              <a:buChar char="•"/>
            </a:pPr>
            <a:r>
              <a:rPr lang="en-US" sz="2999" dirty="0">
                <a:solidFill>
                  <a:srgbClr val="FFFFFF"/>
                </a:solidFill>
                <a:latin typeface="Poppins Light"/>
              </a:rPr>
              <a:t>The motivation for implementing BAC is to prevent skimming and eavesdropping.</a:t>
            </a:r>
          </a:p>
          <a:p>
            <a:pPr algn="just">
              <a:lnSpc>
                <a:spcPts val="3599"/>
              </a:lnSpc>
            </a:pPr>
            <a:endParaRPr lang="en-US" sz="2999" dirty="0">
              <a:solidFill>
                <a:srgbClr val="FFFFFF"/>
              </a:solidFill>
              <a:latin typeface="Poppins Light"/>
            </a:endParaRPr>
          </a:p>
          <a:p>
            <a:pPr marL="647697" lvl="1" indent="-323848" algn="just">
              <a:lnSpc>
                <a:spcPts val="3599"/>
              </a:lnSpc>
              <a:buFont typeface="Arial"/>
              <a:buChar char="•"/>
            </a:pPr>
            <a:r>
              <a:rPr lang="en-US" sz="2999" dirty="0">
                <a:solidFill>
                  <a:srgbClr val="FFFFFF"/>
                </a:solidFill>
                <a:latin typeface="Poppins Light"/>
              </a:rPr>
              <a:t>An RFID tag that runs BAC has to be able to perform symmetric key operations. The tag will store two symmetric keys permanently, </a:t>
            </a:r>
            <a:r>
              <a:rPr lang="en-US" sz="2999" dirty="0" err="1">
                <a:solidFill>
                  <a:srgbClr val="FFFFFF"/>
                </a:solidFill>
                <a:latin typeface="Poppins Light"/>
              </a:rPr>
              <a:t>Kenc</a:t>
            </a:r>
            <a:r>
              <a:rPr lang="en-US" sz="2999" dirty="0">
                <a:solidFill>
                  <a:srgbClr val="FFFFFF"/>
                </a:solidFill>
                <a:latin typeface="Poppins Light"/>
              </a:rPr>
              <a:t> and </a:t>
            </a:r>
            <a:r>
              <a:rPr lang="en-US" sz="2999" dirty="0" err="1">
                <a:solidFill>
                  <a:srgbClr val="FFFFFF"/>
                </a:solidFill>
                <a:latin typeface="Poppins Light"/>
              </a:rPr>
              <a:t>Kmac</a:t>
            </a:r>
            <a:r>
              <a:rPr lang="en-US" sz="2999" dirty="0">
                <a:solidFill>
                  <a:srgbClr val="FFFFFF"/>
                </a:solidFill>
                <a:latin typeface="Poppins Light"/>
              </a:rPr>
              <a:t>. These two keys are computed when the passport is first issued to the passport holder. </a:t>
            </a:r>
          </a:p>
          <a:p>
            <a:pPr algn="just">
              <a:lnSpc>
                <a:spcPts val="3599"/>
              </a:lnSpc>
            </a:pPr>
            <a:endParaRPr lang="en-US" sz="2999" dirty="0">
              <a:solidFill>
                <a:srgbClr val="FFFFFF"/>
              </a:solidFill>
              <a:latin typeface="Poppins Light"/>
            </a:endParaRPr>
          </a:p>
          <a:p>
            <a:pPr marL="647697" lvl="1" indent="-323848" algn="just">
              <a:lnSpc>
                <a:spcPts val="3599"/>
              </a:lnSpc>
              <a:buFont typeface="Arial"/>
              <a:buChar char="•"/>
            </a:pPr>
            <a:r>
              <a:rPr lang="en-US" sz="2999" dirty="0">
                <a:solidFill>
                  <a:srgbClr val="FFFFFF"/>
                </a:solidFill>
                <a:latin typeface="Poppins Light"/>
              </a:rPr>
              <a:t>The goal of BAC is to allow the RFID reader and the RFID tag to eventually derive a session key </a:t>
            </a:r>
            <a:r>
              <a:rPr lang="en-US" sz="2999" dirty="0" err="1">
                <a:solidFill>
                  <a:srgbClr val="FFFFFF"/>
                </a:solidFill>
                <a:latin typeface="Poppins Light"/>
              </a:rPr>
              <a:t>KSenc</a:t>
            </a:r>
            <a:r>
              <a:rPr lang="en-US" sz="2999" dirty="0">
                <a:solidFill>
                  <a:srgbClr val="FFFFFF"/>
                </a:solidFill>
                <a:latin typeface="Poppins Light"/>
              </a:rPr>
              <a:t> and </a:t>
            </a:r>
            <a:r>
              <a:rPr lang="en-US" sz="2999" dirty="0" err="1">
                <a:solidFill>
                  <a:srgbClr val="FFFFFF"/>
                </a:solidFill>
                <a:latin typeface="Poppins Light"/>
              </a:rPr>
              <a:t>KSmac</a:t>
            </a:r>
            <a:r>
              <a:rPr lang="en-US" sz="2999" dirty="0">
                <a:solidFill>
                  <a:srgbClr val="FFFFFF"/>
                </a:solidFill>
                <a:latin typeface="Poppins Light"/>
              </a:rPr>
              <a:t> to encrypt future transactions.</a:t>
            </a:r>
          </a:p>
          <a:p>
            <a:pPr algn="just">
              <a:lnSpc>
                <a:spcPts val="3599"/>
              </a:lnSpc>
            </a:pPr>
            <a:endParaRPr lang="en-US" sz="2999" dirty="0">
              <a:solidFill>
                <a:srgbClr val="FFFFFF"/>
              </a:solidFill>
              <a:latin typeface="Poppins Light"/>
            </a:endParaRPr>
          </a:p>
          <a:p>
            <a:pPr marL="647697" lvl="1" indent="-323848" algn="just">
              <a:lnSpc>
                <a:spcPts val="3599"/>
              </a:lnSpc>
              <a:buFont typeface="Arial"/>
              <a:buChar char="•"/>
            </a:pPr>
            <a:r>
              <a:rPr lang="en-US" sz="2999" dirty="0">
                <a:solidFill>
                  <a:srgbClr val="FFFFFF"/>
                </a:solidFill>
                <a:latin typeface="Poppins Light"/>
              </a:rPr>
              <a:t>The RFID enabled passport computes </a:t>
            </a:r>
            <a:r>
              <a:rPr lang="en-US" sz="2999" dirty="0" err="1">
                <a:solidFill>
                  <a:srgbClr val="FFFFFF"/>
                </a:solidFill>
                <a:latin typeface="Poppins Light"/>
              </a:rPr>
              <a:t>Kenc</a:t>
            </a:r>
            <a:r>
              <a:rPr lang="en-US" sz="2999" dirty="0">
                <a:solidFill>
                  <a:srgbClr val="FFFFFF"/>
                </a:solidFill>
                <a:latin typeface="Poppins Light"/>
              </a:rPr>
              <a:t> and </a:t>
            </a:r>
            <a:r>
              <a:rPr lang="en-US" sz="2999" dirty="0" err="1">
                <a:solidFill>
                  <a:srgbClr val="FFFFFF"/>
                </a:solidFill>
                <a:latin typeface="Poppins Light"/>
              </a:rPr>
              <a:t>Kmac</a:t>
            </a:r>
            <a:r>
              <a:rPr lang="en-US" sz="2999" dirty="0">
                <a:solidFill>
                  <a:srgbClr val="FFFFFF"/>
                </a:solidFill>
                <a:latin typeface="Poppins Light"/>
              </a:rPr>
              <a:t> using a function of </a:t>
            </a:r>
          </a:p>
          <a:p>
            <a:pPr algn="just">
              <a:lnSpc>
                <a:spcPts val="3599"/>
              </a:lnSpc>
            </a:pPr>
            <a:r>
              <a:rPr lang="en-US" sz="2999" dirty="0">
                <a:solidFill>
                  <a:srgbClr val="FFFFFF"/>
                </a:solidFill>
                <a:latin typeface="Poppins Light"/>
              </a:rPr>
              <a:t>&lt;Passport number, Passport holder’s date of birth, and Passport’s Expiry date&gt;</a:t>
            </a:r>
          </a:p>
        </p:txBody>
      </p:sp>
      <p:sp>
        <p:nvSpPr>
          <p:cNvPr id="5" name="TextBox 5"/>
          <p:cNvSpPr txBox="1"/>
          <p:nvPr/>
        </p:nvSpPr>
        <p:spPr>
          <a:xfrm>
            <a:off x="3449241" y="545647"/>
            <a:ext cx="11389519" cy="1193800"/>
          </a:xfrm>
          <a:prstGeom prst="rect">
            <a:avLst/>
          </a:prstGeom>
        </p:spPr>
        <p:txBody>
          <a:bodyPr lIns="0" tIns="0" rIns="0" bIns="0" rtlCol="0" anchor="t">
            <a:spAutoFit/>
          </a:bodyPr>
          <a:lstStyle/>
          <a:p>
            <a:pPr algn="ctr">
              <a:lnSpc>
                <a:spcPts val="9799"/>
              </a:lnSpc>
            </a:pPr>
            <a:r>
              <a:rPr lang="en-US" sz="6999">
                <a:solidFill>
                  <a:srgbClr val="FFFFFF"/>
                </a:solidFill>
                <a:latin typeface="Canva Sans Bold"/>
              </a:rPr>
              <a:t>Commercial RFID Security</a:t>
            </a:r>
          </a:p>
        </p:txBody>
      </p:sp>
      <p:sp>
        <p:nvSpPr>
          <p:cNvPr id="6" name="TextBox 6"/>
          <p:cNvSpPr txBox="1"/>
          <p:nvPr/>
        </p:nvSpPr>
        <p:spPr>
          <a:xfrm>
            <a:off x="3861969" y="2127533"/>
            <a:ext cx="9754791" cy="609600"/>
          </a:xfrm>
          <a:prstGeom prst="rect">
            <a:avLst/>
          </a:prstGeom>
        </p:spPr>
        <p:txBody>
          <a:bodyPr lIns="0" tIns="0" rIns="0" bIns="0" rtlCol="0" anchor="t">
            <a:spAutoFit/>
          </a:bodyPr>
          <a:lstStyle/>
          <a:p>
            <a:pPr algn="ctr">
              <a:lnSpc>
                <a:spcPts val="4828"/>
              </a:lnSpc>
              <a:spcBef>
                <a:spcPct val="0"/>
              </a:spcBef>
            </a:pPr>
            <a:r>
              <a:rPr lang="en-US" sz="4023">
                <a:solidFill>
                  <a:srgbClr val="FFFFFF"/>
                </a:solidFill>
                <a:latin typeface="Poppins Medium Bold"/>
              </a:rPr>
              <a:t> Basic Access Control Protocol (BAC)</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 name="Freeform 3"/>
          <p:cNvSpPr/>
          <p:nvPr/>
        </p:nvSpPr>
        <p:spPr>
          <a:xfrm>
            <a:off x="16829753" y="7404461"/>
            <a:ext cx="3904276" cy="4518386"/>
          </a:xfrm>
          <a:custGeom>
            <a:avLst/>
            <a:gdLst/>
            <a:ahLst/>
            <a:cxnLst/>
            <a:rect l="l" t="t" r="r" b="b"/>
            <a:pathLst>
              <a:path w="3904276" h="4518386">
                <a:moveTo>
                  <a:pt x="0" y="0"/>
                </a:moveTo>
                <a:lnTo>
                  <a:pt x="3904276" y="0"/>
                </a:lnTo>
                <a:lnTo>
                  <a:pt x="3904276" y="4518387"/>
                </a:lnTo>
                <a:lnTo>
                  <a:pt x="0" y="4518387"/>
                </a:lnTo>
                <a:lnTo>
                  <a:pt x="0" y="0"/>
                </a:lnTo>
                <a:close/>
              </a:path>
            </a:pathLst>
          </a:custGeom>
          <a:blipFill>
            <a:blip r:embed="rId2"/>
            <a:stretch>
              <a:fillRect/>
            </a:stretch>
          </a:blipFill>
        </p:spPr>
      </p:sp>
      <p:sp>
        <p:nvSpPr>
          <p:cNvPr id="4" name="TextBox 4"/>
          <p:cNvSpPr txBox="1"/>
          <p:nvPr/>
        </p:nvSpPr>
        <p:spPr>
          <a:xfrm>
            <a:off x="1670858" y="4194791"/>
            <a:ext cx="14137012" cy="3209671"/>
          </a:xfrm>
          <a:prstGeom prst="rect">
            <a:avLst/>
          </a:prstGeom>
        </p:spPr>
        <p:txBody>
          <a:bodyPr lIns="0" tIns="0" rIns="0" bIns="0" rtlCol="0" anchor="t">
            <a:spAutoFit/>
          </a:bodyPr>
          <a:lstStyle/>
          <a:p>
            <a:pPr marL="647700" lvl="1" indent="-323850" algn="just">
              <a:lnSpc>
                <a:spcPts val="3600"/>
              </a:lnSpc>
              <a:buFont typeface="Arial"/>
              <a:buChar char="•"/>
            </a:pPr>
            <a:r>
              <a:rPr lang="en-US" sz="3000">
                <a:solidFill>
                  <a:srgbClr val="FFFFFF"/>
                </a:solidFill>
                <a:latin typeface="Poppins Light"/>
              </a:rPr>
              <a:t>After the RFID reader issues a query, the tag will respond with a random number nt. </a:t>
            </a:r>
          </a:p>
          <a:p>
            <a:pPr algn="just">
              <a:lnSpc>
                <a:spcPts val="3600"/>
              </a:lnSpc>
            </a:pPr>
            <a:endParaRPr lang="en-US" sz="3000">
              <a:solidFill>
                <a:srgbClr val="FFFFFF"/>
              </a:solidFill>
              <a:latin typeface="Poppins Light"/>
            </a:endParaRPr>
          </a:p>
          <a:p>
            <a:pPr marL="647700" lvl="1" indent="-323850" algn="just">
              <a:lnSpc>
                <a:spcPts val="3600"/>
              </a:lnSpc>
              <a:buFont typeface="Arial"/>
              <a:buChar char="•"/>
            </a:pPr>
            <a:r>
              <a:rPr lang="en-US" sz="3000">
                <a:solidFill>
                  <a:srgbClr val="FFFFFF"/>
                </a:solidFill>
                <a:latin typeface="Poppins Light"/>
              </a:rPr>
              <a:t>The reader will execute Step A, which consists of the following substeps:</a:t>
            </a:r>
          </a:p>
          <a:p>
            <a:pPr marL="1943100" lvl="3" indent="-485775" algn="just">
              <a:lnSpc>
                <a:spcPts val="3600"/>
              </a:lnSpc>
              <a:buFont typeface="Arial"/>
              <a:buChar char="￭"/>
            </a:pPr>
            <a:r>
              <a:rPr lang="en-US" sz="3000">
                <a:solidFill>
                  <a:srgbClr val="FFFFFF"/>
                </a:solidFill>
                <a:latin typeface="Poppins Light"/>
              </a:rPr>
              <a:t>Generate 2 random numbers, nr and kr. </a:t>
            </a:r>
          </a:p>
          <a:p>
            <a:pPr marL="1943100" lvl="3" indent="-485775" algn="just">
              <a:lnSpc>
                <a:spcPts val="3600"/>
              </a:lnSpc>
              <a:buFont typeface="Arial"/>
              <a:buChar char="￭"/>
            </a:pPr>
            <a:r>
              <a:rPr lang="en-US" sz="3000">
                <a:solidFill>
                  <a:srgbClr val="FFFFFF"/>
                </a:solidFill>
                <a:latin typeface="Poppins Light"/>
              </a:rPr>
              <a:t>Compute Zr = nr|nt|kr</a:t>
            </a:r>
          </a:p>
          <a:p>
            <a:pPr marL="1943100" lvl="3" indent="-485775" algn="just">
              <a:lnSpc>
                <a:spcPts val="3600"/>
              </a:lnSpc>
              <a:buFont typeface="Arial"/>
              <a:buChar char="￭"/>
            </a:pPr>
            <a:r>
              <a:rPr lang="en-US" sz="3000">
                <a:solidFill>
                  <a:srgbClr val="FFFFFF"/>
                </a:solidFill>
                <a:latin typeface="Poppins Light"/>
              </a:rPr>
              <a:t>Compute Xr|Yr, where Xr = E(Zr, Kenc) and Yr = h(Xr, Kmac)</a:t>
            </a:r>
          </a:p>
        </p:txBody>
      </p:sp>
      <p:sp>
        <p:nvSpPr>
          <p:cNvPr id="5" name="TextBox 5"/>
          <p:cNvSpPr txBox="1"/>
          <p:nvPr/>
        </p:nvSpPr>
        <p:spPr>
          <a:xfrm>
            <a:off x="3449241" y="545647"/>
            <a:ext cx="11389519" cy="1193800"/>
          </a:xfrm>
          <a:prstGeom prst="rect">
            <a:avLst/>
          </a:prstGeom>
        </p:spPr>
        <p:txBody>
          <a:bodyPr lIns="0" tIns="0" rIns="0" bIns="0" rtlCol="0" anchor="t">
            <a:spAutoFit/>
          </a:bodyPr>
          <a:lstStyle/>
          <a:p>
            <a:pPr algn="ctr">
              <a:lnSpc>
                <a:spcPts val="9799"/>
              </a:lnSpc>
            </a:pPr>
            <a:r>
              <a:rPr lang="en-US" sz="6999">
                <a:solidFill>
                  <a:srgbClr val="FFFFFF"/>
                </a:solidFill>
                <a:latin typeface="Canva Sans Bold"/>
              </a:rPr>
              <a:t>Commercial RFID Security</a:t>
            </a:r>
          </a:p>
        </p:txBody>
      </p:sp>
      <p:sp>
        <p:nvSpPr>
          <p:cNvPr id="6" name="TextBox 6"/>
          <p:cNvSpPr txBox="1"/>
          <p:nvPr/>
        </p:nvSpPr>
        <p:spPr>
          <a:xfrm>
            <a:off x="3740723" y="2118008"/>
            <a:ext cx="9997282" cy="628650"/>
          </a:xfrm>
          <a:prstGeom prst="rect">
            <a:avLst/>
          </a:prstGeom>
        </p:spPr>
        <p:txBody>
          <a:bodyPr lIns="0" tIns="0" rIns="0" bIns="0" rtlCol="0" anchor="t">
            <a:spAutoFit/>
          </a:bodyPr>
          <a:lstStyle/>
          <a:p>
            <a:pPr algn="ctr">
              <a:lnSpc>
                <a:spcPts val="4948"/>
              </a:lnSpc>
              <a:spcBef>
                <a:spcPct val="0"/>
              </a:spcBef>
            </a:pPr>
            <a:r>
              <a:rPr lang="en-US" sz="4123">
                <a:solidFill>
                  <a:srgbClr val="FFFFFF"/>
                </a:solidFill>
                <a:latin typeface="Poppins Medium Bold"/>
              </a:rPr>
              <a:t> Basic Access Control Protocol (BAC)</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596951" y="-1036238"/>
            <a:ext cx="4071775" cy="3430471"/>
          </a:xfrm>
          <a:custGeom>
            <a:avLst/>
            <a:gdLst/>
            <a:ahLst/>
            <a:cxnLst/>
            <a:rect l="l" t="t" r="r" b="b"/>
            <a:pathLst>
              <a:path w="4071775" h="3430471">
                <a:moveTo>
                  <a:pt x="0" y="0"/>
                </a:moveTo>
                <a:lnTo>
                  <a:pt x="4071775" y="0"/>
                </a:lnTo>
                <a:lnTo>
                  <a:pt x="4071775" y="3430471"/>
                </a:lnTo>
                <a:lnTo>
                  <a:pt x="0" y="3430471"/>
                </a:lnTo>
                <a:lnTo>
                  <a:pt x="0" y="0"/>
                </a:lnTo>
                <a:close/>
              </a:path>
            </a:pathLst>
          </a:custGeom>
          <a:blipFill>
            <a:blip r:embed="rId2"/>
            <a:stretch>
              <a:fillRect/>
            </a:stretch>
          </a:blipFill>
        </p:spPr>
      </p:sp>
      <p:sp>
        <p:nvSpPr>
          <p:cNvPr id="4" name="TextBox 4"/>
          <p:cNvSpPr txBox="1"/>
          <p:nvPr/>
        </p:nvSpPr>
        <p:spPr>
          <a:xfrm>
            <a:off x="1670858" y="3695700"/>
            <a:ext cx="14137012" cy="5038326"/>
          </a:xfrm>
          <a:prstGeom prst="rect">
            <a:avLst/>
          </a:prstGeom>
        </p:spPr>
        <p:txBody>
          <a:bodyPr lIns="0" tIns="0" rIns="0" bIns="0" rtlCol="0" anchor="t">
            <a:spAutoFit/>
          </a:bodyPr>
          <a:lstStyle/>
          <a:p>
            <a:pPr marL="647700" lvl="1" indent="-323850" algn="just">
              <a:lnSpc>
                <a:spcPts val="3600"/>
              </a:lnSpc>
              <a:buFont typeface="Arial"/>
              <a:buChar char="•"/>
            </a:pPr>
            <a:r>
              <a:rPr lang="en-US" sz="3000" dirty="0">
                <a:solidFill>
                  <a:srgbClr val="FFFFFF"/>
                </a:solidFill>
                <a:latin typeface="Poppins Light"/>
              </a:rPr>
              <a:t>After the tag receives </a:t>
            </a:r>
            <a:r>
              <a:rPr lang="en-US" sz="3000" dirty="0" err="1">
                <a:solidFill>
                  <a:srgbClr val="FFFFFF"/>
                </a:solidFill>
                <a:latin typeface="Poppins Light"/>
              </a:rPr>
              <a:t>Xr|Yr</a:t>
            </a:r>
            <a:r>
              <a:rPr lang="en-US" sz="3000" dirty="0">
                <a:solidFill>
                  <a:srgbClr val="FFFFFF"/>
                </a:solidFill>
                <a:latin typeface="Poppins Light"/>
              </a:rPr>
              <a:t>, the tag will execute Step B. </a:t>
            </a:r>
          </a:p>
          <a:p>
            <a:pPr algn="just">
              <a:lnSpc>
                <a:spcPts val="3600"/>
              </a:lnSpc>
            </a:pPr>
            <a:endParaRPr lang="en-US" sz="3000" dirty="0">
              <a:solidFill>
                <a:srgbClr val="FFFFFF"/>
              </a:solidFill>
              <a:latin typeface="Poppins Light"/>
            </a:endParaRPr>
          </a:p>
          <a:p>
            <a:pPr marL="647700" lvl="1" indent="-323850" algn="just">
              <a:lnSpc>
                <a:spcPts val="3600"/>
              </a:lnSpc>
              <a:buFont typeface="Arial"/>
              <a:buChar char="•"/>
            </a:pPr>
            <a:r>
              <a:rPr lang="en-US" sz="3000" dirty="0">
                <a:solidFill>
                  <a:srgbClr val="FFFFFF"/>
                </a:solidFill>
                <a:latin typeface="Poppins Light"/>
              </a:rPr>
              <a:t>In this step, the tag will first verify Yr using </a:t>
            </a:r>
            <a:r>
              <a:rPr lang="en-US" sz="3000" dirty="0" err="1">
                <a:solidFill>
                  <a:srgbClr val="FFFFFF"/>
                </a:solidFill>
                <a:latin typeface="Poppins Light"/>
              </a:rPr>
              <a:t>Kmac</a:t>
            </a:r>
            <a:r>
              <a:rPr lang="en-US" sz="3000" dirty="0">
                <a:solidFill>
                  <a:srgbClr val="FFFFFF"/>
                </a:solidFill>
                <a:latin typeface="Poppins Light"/>
              </a:rPr>
              <a:t>, and then decrypt </a:t>
            </a:r>
            <a:r>
              <a:rPr lang="en-US" sz="3000" dirty="0" err="1">
                <a:solidFill>
                  <a:srgbClr val="FFFFFF"/>
                </a:solidFill>
                <a:latin typeface="Poppins Light"/>
              </a:rPr>
              <a:t>Xr</a:t>
            </a:r>
            <a:r>
              <a:rPr lang="en-US" sz="3000" dirty="0">
                <a:solidFill>
                  <a:srgbClr val="FFFFFF"/>
                </a:solidFill>
                <a:latin typeface="Poppins Light"/>
              </a:rPr>
              <a:t> to obtain Zr. The tag will check whether the </a:t>
            </a:r>
            <a:r>
              <a:rPr lang="en-US" sz="3000" dirty="0" err="1">
                <a:solidFill>
                  <a:srgbClr val="FFFFFF"/>
                </a:solidFill>
                <a:latin typeface="Poppins Light"/>
              </a:rPr>
              <a:t>nt</a:t>
            </a:r>
            <a:r>
              <a:rPr lang="en-US" sz="3000" dirty="0">
                <a:solidFill>
                  <a:srgbClr val="FFFFFF"/>
                </a:solidFill>
                <a:latin typeface="Poppins Light"/>
              </a:rPr>
              <a:t> value in Zr is the same as the value transmitted earlier. </a:t>
            </a:r>
          </a:p>
          <a:p>
            <a:pPr algn="just">
              <a:lnSpc>
                <a:spcPts val="3600"/>
              </a:lnSpc>
            </a:pPr>
            <a:endParaRPr lang="en-US" sz="3000" dirty="0">
              <a:solidFill>
                <a:srgbClr val="FFFFFF"/>
              </a:solidFill>
              <a:latin typeface="Poppins Light"/>
            </a:endParaRPr>
          </a:p>
          <a:p>
            <a:pPr marL="647700" lvl="1" indent="-323850" algn="just">
              <a:lnSpc>
                <a:spcPts val="3600"/>
              </a:lnSpc>
              <a:buFont typeface="Arial"/>
              <a:buChar char="•"/>
            </a:pPr>
            <a:r>
              <a:rPr lang="en-US" sz="3000" dirty="0">
                <a:solidFill>
                  <a:srgbClr val="FFFFFF"/>
                </a:solidFill>
                <a:latin typeface="Poppins Light"/>
              </a:rPr>
              <a:t>The tag will only continue executing if this </a:t>
            </a:r>
            <a:r>
              <a:rPr lang="en-US" sz="3000" dirty="0" err="1">
                <a:solidFill>
                  <a:srgbClr val="FFFFFF"/>
                </a:solidFill>
                <a:latin typeface="Poppins Light"/>
              </a:rPr>
              <a:t>nt</a:t>
            </a:r>
            <a:r>
              <a:rPr lang="en-US" sz="3000" dirty="0">
                <a:solidFill>
                  <a:srgbClr val="FFFFFF"/>
                </a:solidFill>
                <a:latin typeface="Poppins Light"/>
              </a:rPr>
              <a:t> matches. The tag will finally compute </a:t>
            </a:r>
            <a:r>
              <a:rPr lang="en-US" sz="3000" dirty="0" err="1">
                <a:solidFill>
                  <a:srgbClr val="FFFFFF"/>
                </a:solidFill>
                <a:latin typeface="Poppins Light"/>
              </a:rPr>
              <a:t>Xt|Yt</a:t>
            </a:r>
            <a:r>
              <a:rPr lang="en-US" sz="3000" dirty="0">
                <a:solidFill>
                  <a:srgbClr val="FFFFFF"/>
                </a:solidFill>
                <a:latin typeface="Poppins Light"/>
              </a:rPr>
              <a:t> as follows:</a:t>
            </a:r>
          </a:p>
          <a:p>
            <a:pPr marL="1943100" lvl="3" indent="-485775" algn="just">
              <a:lnSpc>
                <a:spcPts val="3600"/>
              </a:lnSpc>
              <a:buFont typeface="Arial"/>
              <a:buChar char="￭"/>
            </a:pPr>
            <a:r>
              <a:rPr lang="en-US" sz="3000" dirty="0">
                <a:solidFill>
                  <a:srgbClr val="FFFFFF"/>
                </a:solidFill>
                <a:latin typeface="Poppins Light"/>
              </a:rPr>
              <a:t>Generate random kt. </a:t>
            </a:r>
          </a:p>
          <a:p>
            <a:pPr marL="1943100" lvl="3" indent="-485775" algn="just">
              <a:lnSpc>
                <a:spcPts val="3600"/>
              </a:lnSpc>
              <a:buFont typeface="Arial"/>
              <a:buChar char="￭"/>
            </a:pPr>
            <a:r>
              <a:rPr lang="en-US" sz="3000" dirty="0" err="1">
                <a:solidFill>
                  <a:srgbClr val="FFFFFF"/>
                </a:solidFill>
                <a:latin typeface="Poppins Light"/>
              </a:rPr>
              <a:t>Zt</a:t>
            </a:r>
            <a:r>
              <a:rPr lang="en-US" sz="3000" dirty="0">
                <a:solidFill>
                  <a:srgbClr val="FFFFFF"/>
                </a:solidFill>
                <a:latin typeface="Poppins Light"/>
              </a:rPr>
              <a:t> = </a:t>
            </a:r>
            <a:r>
              <a:rPr lang="en-US" sz="3000" dirty="0" err="1">
                <a:solidFill>
                  <a:srgbClr val="FFFFFF"/>
                </a:solidFill>
                <a:latin typeface="Poppins Light"/>
              </a:rPr>
              <a:t>nt|nr|kt</a:t>
            </a:r>
            <a:r>
              <a:rPr lang="en-US" sz="3000" dirty="0">
                <a:solidFill>
                  <a:srgbClr val="FFFFFF"/>
                </a:solidFill>
                <a:latin typeface="Poppins Light"/>
              </a:rPr>
              <a:t>. </a:t>
            </a:r>
          </a:p>
          <a:p>
            <a:pPr marL="1943100" lvl="3" indent="-485775" algn="just">
              <a:lnSpc>
                <a:spcPts val="3600"/>
              </a:lnSpc>
              <a:buFont typeface="Arial"/>
              <a:buChar char="￭"/>
            </a:pPr>
            <a:r>
              <a:rPr lang="en-US" sz="3000" dirty="0">
                <a:solidFill>
                  <a:srgbClr val="FFFFFF"/>
                </a:solidFill>
                <a:latin typeface="Poppins Light"/>
              </a:rPr>
              <a:t>Compute </a:t>
            </a:r>
            <a:r>
              <a:rPr lang="en-US" sz="3000" dirty="0" err="1">
                <a:solidFill>
                  <a:srgbClr val="FFFFFF"/>
                </a:solidFill>
                <a:latin typeface="Poppins Light"/>
              </a:rPr>
              <a:t>Xt|Yt</a:t>
            </a:r>
            <a:r>
              <a:rPr lang="en-US" sz="3000" dirty="0">
                <a:solidFill>
                  <a:srgbClr val="FFFFFF"/>
                </a:solidFill>
                <a:latin typeface="Poppins Light"/>
              </a:rPr>
              <a:t>, where </a:t>
            </a:r>
            <a:r>
              <a:rPr lang="en-US" sz="3000" dirty="0" err="1">
                <a:solidFill>
                  <a:srgbClr val="FFFFFF"/>
                </a:solidFill>
                <a:latin typeface="Poppins Light"/>
              </a:rPr>
              <a:t>Xt</a:t>
            </a:r>
            <a:r>
              <a:rPr lang="en-US" sz="3000" dirty="0">
                <a:solidFill>
                  <a:srgbClr val="FFFFFF"/>
                </a:solidFill>
                <a:latin typeface="Poppins Light"/>
              </a:rPr>
              <a:t> = E(</a:t>
            </a:r>
            <a:r>
              <a:rPr lang="en-US" sz="3000" dirty="0" err="1">
                <a:solidFill>
                  <a:srgbClr val="FFFFFF"/>
                </a:solidFill>
                <a:latin typeface="Poppins Light"/>
              </a:rPr>
              <a:t>Zt</a:t>
            </a:r>
            <a:r>
              <a:rPr lang="en-US" sz="3000" dirty="0">
                <a:solidFill>
                  <a:srgbClr val="FFFFFF"/>
                </a:solidFill>
                <a:latin typeface="Poppins Light"/>
              </a:rPr>
              <a:t>, </a:t>
            </a:r>
            <a:r>
              <a:rPr lang="en-US" sz="3000" dirty="0" err="1">
                <a:solidFill>
                  <a:srgbClr val="FFFFFF"/>
                </a:solidFill>
                <a:latin typeface="Poppins Light"/>
              </a:rPr>
              <a:t>Kenc</a:t>
            </a:r>
            <a:r>
              <a:rPr lang="en-US" sz="3000" dirty="0">
                <a:solidFill>
                  <a:srgbClr val="FFFFFF"/>
                </a:solidFill>
                <a:latin typeface="Poppins Light"/>
              </a:rPr>
              <a:t>) and </a:t>
            </a:r>
            <a:r>
              <a:rPr lang="en-US" sz="3000" dirty="0" err="1">
                <a:solidFill>
                  <a:srgbClr val="FFFFFF"/>
                </a:solidFill>
                <a:latin typeface="Poppins Light"/>
              </a:rPr>
              <a:t>Yt</a:t>
            </a:r>
            <a:r>
              <a:rPr lang="en-US" sz="3000" dirty="0">
                <a:solidFill>
                  <a:srgbClr val="FFFFFF"/>
                </a:solidFill>
                <a:latin typeface="Poppins Light"/>
              </a:rPr>
              <a:t> = h(</a:t>
            </a:r>
            <a:r>
              <a:rPr lang="en-US" sz="3000" dirty="0" err="1">
                <a:solidFill>
                  <a:srgbClr val="FFFFFF"/>
                </a:solidFill>
                <a:latin typeface="Poppins Light"/>
              </a:rPr>
              <a:t>Xt</a:t>
            </a:r>
            <a:r>
              <a:rPr lang="en-US" sz="3000" dirty="0">
                <a:solidFill>
                  <a:srgbClr val="FFFFFF"/>
                </a:solidFill>
                <a:latin typeface="Poppins Light"/>
              </a:rPr>
              <a:t>, </a:t>
            </a:r>
            <a:r>
              <a:rPr lang="en-US" sz="3000" dirty="0" err="1">
                <a:solidFill>
                  <a:srgbClr val="FFFFFF"/>
                </a:solidFill>
                <a:latin typeface="Poppins Light"/>
              </a:rPr>
              <a:t>Kmac</a:t>
            </a:r>
            <a:r>
              <a:rPr lang="en-US" sz="3000" dirty="0">
                <a:solidFill>
                  <a:srgbClr val="FFFFFF"/>
                </a:solidFill>
                <a:latin typeface="Poppins Light"/>
              </a:rPr>
              <a:t>).</a:t>
            </a:r>
          </a:p>
        </p:txBody>
      </p:sp>
      <p:sp>
        <p:nvSpPr>
          <p:cNvPr id="5" name="TextBox 5"/>
          <p:cNvSpPr txBox="1"/>
          <p:nvPr/>
        </p:nvSpPr>
        <p:spPr>
          <a:xfrm>
            <a:off x="3449241" y="545647"/>
            <a:ext cx="11389519" cy="1193800"/>
          </a:xfrm>
          <a:prstGeom prst="rect">
            <a:avLst/>
          </a:prstGeom>
        </p:spPr>
        <p:txBody>
          <a:bodyPr lIns="0" tIns="0" rIns="0" bIns="0" rtlCol="0" anchor="t">
            <a:spAutoFit/>
          </a:bodyPr>
          <a:lstStyle/>
          <a:p>
            <a:pPr algn="ctr">
              <a:lnSpc>
                <a:spcPts val="9799"/>
              </a:lnSpc>
            </a:pPr>
            <a:r>
              <a:rPr lang="en-US" sz="6999">
                <a:solidFill>
                  <a:srgbClr val="FFFFFF"/>
                </a:solidFill>
                <a:latin typeface="Canva Sans Bold"/>
              </a:rPr>
              <a:t>Commercial RFID Security</a:t>
            </a:r>
          </a:p>
        </p:txBody>
      </p:sp>
      <p:sp>
        <p:nvSpPr>
          <p:cNvPr id="6" name="TextBox 6"/>
          <p:cNvSpPr txBox="1"/>
          <p:nvPr/>
        </p:nvSpPr>
        <p:spPr>
          <a:xfrm>
            <a:off x="3740723" y="2118008"/>
            <a:ext cx="9997282" cy="628650"/>
          </a:xfrm>
          <a:prstGeom prst="rect">
            <a:avLst/>
          </a:prstGeom>
        </p:spPr>
        <p:txBody>
          <a:bodyPr lIns="0" tIns="0" rIns="0" bIns="0" rtlCol="0" anchor="t">
            <a:spAutoFit/>
          </a:bodyPr>
          <a:lstStyle/>
          <a:p>
            <a:pPr algn="ctr">
              <a:lnSpc>
                <a:spcPts val="4948"/>
              </a:lnSpc>
              <a:spcBef>
                <a:spcPct val="0"/>
              </a:spcBef>
            </a:pPr>
            <a:r>
              <a:rPr lang="en-US" sz="4123">
                <a:solidFill>
                  <a:srgbClr val="FFFFFF"/>
                </a:solidFill>
                <a:latin typeface="Poppins Medium Bold"/>
              </a:rPr>
              <a:t> Basic Access Control Protocol (BAC)</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 name="Freeform 3"/>
          <p:cNvSpPr/>
          <p:nvPr/>
        </p:nvSpPr>
        <p:spPr>
          <a:xfrm>
            <a:off x="16829753" y="7404461"/>
            <a:ext cx="3904276" cy="4518386"/>
          </a:xfrm>
          <a:custGeom>
            <a:avLst/>
            <a:gdLst/>
            <a:ahLst/>
            <a:cxnLst/>
            <a:rect l="l" t="t" r="r" b="b"/>
            <a:pathLst>
              <a:path w="3904276" h="4518386">
                <a:moveTo>
                  <a:pt x="0" y="0"/>
                </a:moveTo>
                <a:lnTo>
                  <a:pt x="3904276" y="0"/>
                </a:lnTo>
                <a:lnTo>
                  <a:pt x="3904276" y="4518387"/>
                </a:lnTo>
                <a:lnTo>
                  <a:pt x="0" y="4518387"/>
                </a:lnTo>
                <a:lnTo>
                  <a:pt x="0" y="0"/>
                </a:lnTo>
                <a:close/>
              </a:path>
            </a:pathLst>
          </a:custGeom>
          <a:blipFill>
            <a:blip r:embed="rId2"/>
            <a:stretch>
              <a:fillRect/>
            </a:stretch>
          </a:blipFill>
        </p:spPr>
      </p:sp>
      <p:sp>
        <p:nvSpPr>
          <p:cNvPr id="4" name="TextBox 4"/>
          <p:cNvSpPr txBox="1"/>
          <p:nvPr/>
        </p:nvSpPr>
        <p:spPr>
          <a:xfrm>
            <a:off x="2267014" y="3680186"/>
            <a:ext cx="12571745" cy="4123998"/>
          </a:xfrm>
          <a:prstGeom prst="rect">
            <a:avLst/>
          </a:prstGeom>
        </p:spPr>
        <p:txBody>
          <a:bodyPr lIns="0" tIns="0" rIns="0" bIns="0" rtlCol="0" anchor="t">
            <a:spAutoFit/>
          </a:bodyPr>
          <a:lstStyle/>
          <a:p>
            <a:pPr marL="647700" lvl="1" indent="-323850" algn="just">
              <a:lnSpc>
                <a:spcPts val="3600"/>
              </a:lnSpc>
              <a:buFont typeface="Arial"/>
              <a:buChar char="•"/>
            </a:pPr>
            <a:r>
              <a:rPr lang="en-US" sz="3000">
                <a:solidFill>
                  <a:srgbClr val="FFFFFF"/>
                </a:solidFill>
                <a:latin typeface="Poppins Light"/>
              </a:rPr>
              <a:t>Upon receiving Xt|Yt, the reader will execute Step C. Here, the reader will first verify that Yt is valid using Kmac, and then decrypt Xt, and check whether the nt value contained within Zr is the same value it transmitted earlier. </a:t>
            </a:r>
          </a:p>
          <a:p>
            <a:pPr algn="just">
              <a:lnSpc>
                <a:spcPts val="3600"/>
              </a:lnSpc>
            </a:pPr>
            <a:endParaRPr lang="en-US" sz="3000">
              <a:solidFill>
                <a:srgbClr val="FFFFFF"/>
              </a:solidFill>
              <a:latin typeface="Poppins Light"/>
            </a:endParaRPr>
          </a:p>
          <a:p>
            <a:pPr marL="647700" lvl="1" indent="-323850" algn="just">
              <a:lnSpc>
                <a:spcPts val="3600"/>
              </a:lnSpc>
              <a:buFont typeface="Arial"/>
              <a:buChar char="•"/>
            </a:pPr>
            <a:r>
              <a:rPr lang="en-US" sz="3000">
                <a:solidFill>
                  <a:srgbClr val="FFFFFF"/>
                </a:solidFill>
                <a:latin typeface="Poppins Light"/>
              </a:rPr>
              <a:t>Finally, in Step D, both the reader and tag will compute the session keys KSenc and KSmac using the value of Kr XOR Kt as seed. Subsequent communications between the reader and tag will be protected using KSenc and KSmac.</a:t>
            </a:r>
          </a:p>
        </p:txBody>
      </p:sp>
      <p:sp>
        <p:nvSpPr>
          <p:cNvPr id="5" name="TextBox 5"/>
          <p:cNvSpPr txBox="1"/>
          <p:nvPr/>
        </p:nvSpPr>
        <p:spPr>
          <a:xfrm>
            <a:off x="3449241" y="545647"/>
            <a:ext cx="11389519" cy="1193800"/>
          </a:xfrm>
          <a:prstGeom prst="rect">
            <a:avLst/>
          </a:prstGeom>
        </p:spPr>
        <p:txBody>
          <a:bodyPr lIns="0" tIns="0" rIns="0" bIns="0" rtlCol="0" anchor="t">
            <a:spAutoFit/>
          </a:bodyPr>
          <a:lstStyle/>
          <a:p>
            <a:pPr algn="ctr">
              <a:lnSpc>
                <a:spcPts val="9799"/>
              </a:lnSpc>
            </a:pPr>
            <a:r>
              <a:rPr lang="en-US" sz="6999">
                <a:solidFill>
                  <a:srgbClr val="FFFFFF"/>
                </a:solidFill>
                <a:latin typeface="Canva Sans Bold"/>
              </a:rPr>
              <a:t>Commercial RFID Security</a:t>
            </a:r>
          </a:p>
        </p:txBody>
      </p:sp>
      <p:sp>
        <p:nvSpPr>
          <p:cNvPr id="6" name="TextBox 6"/>
          <p:cNvSpPr txBox="1"/>
          <p:nvPr/>
        </p:nvSpPr>
        <p:spPr>
          <a:xfrm>
            <a:off x="3740723" y="2118008"/>
            <a:ext cx="9997282" cy="628650"/>
          </a:xfrm>
          <a:prstGeom prst="rect">
            <a:avLst/>
          </a:prstGeom>
        </p:spPr>
        <p:txBody>
          <a:bodyPr lIns="0" tIns="0" rIns="0" bIns="0" rtlCol="0" anchor="t">
            <a:spAutoFit/>
          </a:bodyPr>
          <a:lstStyle/>
          <a:p>
            <a:pPr algn="ctr">
              <a:lnSpc>
                <a:spcPts val="4948"/>
              </a:lnSpc>
              <a:spcBef>
                <a:spcPct val="0"/>
              </a:spcBef>
            </a:pPr>
            <a:r>
              <a:rPr lang="en-US" sz="4123">
                <a:solidFill>
                  <a:srgbClr val="FFFFFF"/>
                </a:solidFill>
                <a:latin typeface="Poppins Medium Bold"/>
              </a:rPr>
              <a:t> Basic Access Control Protocol (BAC)</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596951" y="-1036238"/>
            <a:ext cx="4071775" cy="3430471"/>
          </a:xfrm>
          <a:custGeom>
            <a:avLst/>
            <a:gdLst/>
            <a:ahLst/>
            <a:cxnLst/>
            <a:rect l="l" t="t" r="r" b="b"/>
            <a:pathLst>
              <a:path w="4071775" h="3430471">
                <a:moveTo>
                  <a:pt x="0" y="0"/>
                </a:moveTo>
                <a:lnTo>
                  <a:pt x="4071775" y="0"/>
                </a:lnTo>
                <a:lnTo>
                  <a:pt x="4071775" y="3430471"/>
                </a:lnTo>
                <a:lnTo>
                  <a:pt x="0" y="3430471"/>
                </a:lnTo>
                <a:lnTo>
                  <a:pt x="0" y="0"/>
                </a:lnTo>
                <a:close/>
              </a:path>
            </a:pathLst>
          </a:custGeom>
          <a:blipFill>
            <a:blip r:embed="rId2"/>
            <a:stretch>
              <a:fillRect/>
            </a:stretch>
          </a:blipFill>
        </p:spPr>
      </p:sp>
      <p:sp>
        <p:nvSpPr>
          <p:cNvPr id="4" name="TextBox 4"/>
          <p:cNvSpPr txBox="1"/>
          <p:nvPr/>
        </p:nvSpPr>
        <p:spPr>
          <a:xfrm>
            <a:off x="2474824" y="3253329"/>
            <a:ext cx="12571745" cy="5495489"/>
          </a:xfrm>
          <a:prstGeom prst="rect">
            <a:avLst/>
          </a:prstGeom>
        </p:spPr>
        <p:txBody>
          <a:bodyPr lIns="0" tIns="0" rIns="0" bIns="0" rtlCol="0" anchor="t">
            <a:spAutoFit/>
          </a:bodyPr>
          <a:lstStyle/>
          <a:p>
            <a:pPr marL="647700" lvl="1" indent="-323850" algn="just">
              <a:lnSpc>
                <a:spcPts val="3600"/>
              </a:lnSpc>
              <a:buFont typeface="Arial"/>
              <a:buChar char="•"/>
            </a:pPr>
            <a:r>
              <a:rPr lang="en-US" sz="3000">
                <a:solidFill>
                  <a:srgbClr val="FFFFFF"/>
                </a:solidFill>
                <a:latin typeface="Poppins Light"/>
              </a:rPr>
              <a:t>A passport that only implements passive authentication does not meet the security requirements. There is no access control mechanism, and thus any reader can query the tag and obtain the same information.</a:t>
            </a:r>
          </a:p>
          <a:p>
            <a:pPr algn="just">
              <a:lnSpc>
                <a:spcPts val="3600"/>
              </a:lnSpc>
            </a:pPr>
            <a:endParaRPr lang="en-US" sz="3000">
              <a:solidFill>
                <a:srgbClr val="FFFFFF"/>
              </a:solidFill>
              <a:latin typeface="Poppins Light"/>
            </a:endParaRPr>
          </a:p>
          <a:p>
            <a:pPr marL="647700" lvl="1" indent="-323850" algn="just">
              <a:lnSpc>
                <a:spcPts val="3600"/>
              </a:lnSpc>
              <a:buFont typeface="Arial"/>
              <a:buChar char="•"/>
            </a:pPr>
            <a:r>
              <a:rPr lang="en-US" sz="3000">
                <a:solidFill>
                  <a:srgbClr val="FFFFFF"/>
                </a:solidFill>
                <a:latin typeface="Poppins Light"/>
              </a:rPr>
              <a:t>Since the information returned by the passport is uniquely tied to the passport holder, passive authentication does not prevent illicit tracking. Finally, there is no protection against skimming. </a:t>
            </a:r>
          </a:p>
          <a:p>
            <a:pPr algn="just">
              <a:lnSpc>
                <a:spcPts val="3600"/>
              </a:lnSpc>
            </a:pPr>
            <a:endParaRPr lang="en-US" sz="3000">
              <a:solidFill>
                <a:srgbClr val="FFFFFF"/>
              </a:solidFill>
              <a:latin typeface="Poppins Light"/>
            </a:endParaRPr>
          </a:p>
          <a:p>
            <a:pPr marL="647700" lvl="1" indent="-323850" algn="just">
              <a:lnSpc>
                <a:spcPts val="3600"/>
              </a:lnSpc>
              <a:buFont typeface="Arial"/>
              <a:buChar char="•"/>
            </a:pPr>
            <a:r>
              <a:rPr lang="en-US" sz="3000">
                <a:solidFill>
                  <a:srgbClr val="FFFFFF"/>
                </a:solidFill>
                <a:latin typeface="Poppins Light"/>
              </a:rPr>
              <a:t>The adversary can simply query the tag, and then store the response from one passport onto another, to create a fraudulent passport.</a:t>
            </a:r>
          </a:p>
        </p:txBody>
      </p:sp>
      <p:sp>
        <p:nvSpPr>
          <p:cNvPr id="5" name="TextBox 5"/>
          <p:cNvSpPr txBox="1"/>
          <p:nvPr/>
        </p:nvSpPr>
        <p:spPr>
          <a:xfrm>
            <a:off x="3449241" y="545647"/>
            <a:ext cx="11389519" cy="1193800"/>
          </a:xfrm>
          <a:prstGeom prst="rect">
            <a:avLst/>
          </a:prstGeom>
        </p:spPr>
        <p:txBody>
          <a:bodyPr lIns="0" tIns="0" rIns="0" bIns="0" rtlCol="0" anchor="t">
            <a:spAutoFit/>
          </a:bodyPr>
          <a:lstStyle/>
          <a:p>
            <a:pPr algn="ctr">
              <a:lnSpc>
                <a:spcPts val="9799"/>
              </a:lnSpc>
            </a:pPr>
            <a:r>
              <a:rPr lang="en-US" sz="6999">
                <a:solidFill>
                  <a:srgbClr val="FFFFFF"/>
                </a:solidFill>
                <a:latin typeface="Canva Sans Bold"/>
              </a:rPr>
              <a:t>Commercial RFID Security</a:t>
            </a:r>
          </a:p>
        </p:txBody>
      </p:sp>
      <p:sp>
        <p:nvSpPr>
          <p:cNvPr id="6" name="TextBox 6"/>
          <p:cNvSpPr txBox="1"/>
          <p:nvPr/>
        </p:nvSpPr>
        <p:spPr>
          <a:xfrm>
            <a:off x="6391967" y="2059836"/>
            <a:ext cx="5504067" cy="678318"/>
          </a:xfrm>
          <a:prstGeom prst="rect">
            <a:avLst/>
          </a:prstGeom>
        </p:spPr>
        <p:txBody>
          <a:bodyPr lIns="0" tIns="0" rIns="0" bIns="0" rtlCol="0" anchor="t">
            <a:spAutoFit/>
          </a:bodyPr>
          <a:lstStyle/>
          <a:p>
            <a:pPr algn="ctr">
              <a:lnSpc>
                <a:spcPts val="5497"/>
              </a:lnSpc>
              <a:spcBef>
                <a:spcPct val="0"/>
              </a:spcBef>
            </a:pPr>
            <a:r>
              <a:rPr lang="en-US" sz="4581">
                <a:solidFill>
                  <a:srgbClr val="FFFFFF"/>
                </a:solidFill>
                <a:latin typeface="Poppins Medium Bold"/>
              </a:rPr>
              <a:t> Security Analysis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 name="Freeform 3"/>
          <p:cNvSpPr/>
          <p:nvPr/>
        </p:nvSpPr>
        <p:spPr>
          <a:xfrm>
            <a:off x="16829753" y="7404461"/>
            <a:ext cx="3904276" cy="4518386"/>
          </a:xfrm>
          <a:custGeom>
            <a:avLst/>
            <a:gdLst/>
            <a:ahLst/>
            <a:cxnLst/>
            <a:rect l="l" t="t" r="r" b="b"/>
            <a:pathLst>
              <a:path w="3904276" h="4518386">
                <a:moveTo>
                  <a:pt x="0" y="0"/>
                </a:moveTo>
                <a:lnTo>
                  <a:pt x="3904276" y="0"/>
                </a:lnTo>
                <a:lnTo>
                  <a:pt x="3904276" y="4518387"/>
                </a:lnTo>
                <a:lnTo>
                  <a:pt x="0" y="4518387"/>
                </a:lnTo>
                <a:lnTo>
                  <a:pt x="0" y="0"/>
                </a:lnTo>
                <a:close/>
              </a:path>
            </a:pathLst>
          </a:custGeom>
          <a:blipFill>
            <a:blip r:embed="rId2"/>
            <a:stretch>
              <a:fillRect/>
            </a:stretch>
          </a:blipFill>
        </p:spPr>
      </p:sp>
      <p:sp>
        <p:nvSpPr>
          <p:cNvPr id="4" name="TextBox 4"/>
          <p:cNvSpPr txBox="1"/>
          <p:nvPr/>
        </p:nvSpPr>
        <p:spPr>
          <a:xfrm>
            <a:off x="2474824" y="3737627"/>
            <a:ext cx="12571745" cy="3666834"/>
          </a:xfrm>
          <a:prstGeom prst="rect">
            <a:avLst/>
          </a:prstGeom>
        </p:spPr>
        <p:txBody>
          <a:bodyPr lIns="0" tIns="0" rIns="0" bIns="0" rtlCol="0" anchor="t">
            <a:spAutoFit/>
          </a:bodyPr>
          <a:lstStyle/>
          <a:p>
            <a:pPr marL="647700" lvl="1" indent="-323850" algn="just">
              <a:lnSpc>
                <a:spcPts val="3600"/>
              </a:lnSpc>
              <a:buFont typeface="Arial"/>
              <a:buChar char="•"/>
            </a:pPr>
            <a:r>
              <a:rPr lang="en-US" sz="3000">
                <a:solidFill>
                  <a:srgbClr val="FFFFFF"/>
                </a:solidFill>
                <a:latin typeface="Poppins Light"/>
              </a:rPr>
              <a:t>The use of BAC can partly address these problems. </a:t>
            </a:r>
          </a:p>
          <a:p>
            <a:pPr algn="just">
              <a:lnSpc>
                <a:spcPts val="3600"/>
              </a:lnSpc>
            </a:pPr>
            <a:endParaRPr lang="en-US" sz="3000">
              <a:solidFill>
                <a:srgbClr val="FFFFFF"/>
              </a:solidFill>
              <a:latin typeface="Poppins Light"/>
            </a:endParaRPr>
          </a:p>
          <a:p>
            <a:pPr marL="647700" lvl="1" indent="-323850" algn="just">
              <a:lnSpc>
                <a:spcPts val="3600"/>
              </a:lnSpc>
              <a:buFont typeface="Arial"/>
              <a:buChar char="•"/>
            </a:pPr>
            <a:r>
              <a:rPr lang="en-US" sz="3000">
                <a:solidFill>
                  <a:srgbClr val="FFFFFF"/>
                </a:solidFill>
                <a:latin typeface="Poppins Light"/>
              </a:rPr>
              <a:t>Let us assume that the adversary does not have the information of Kenc and Kmac, i.e. the passport number, date of birth, expiry date of the passport is unknown to the adversary. </a:t>
            </a:r>
          </a:p>
          <a:p>
            <a:pPr algn="just">
              <a:lnSpc>
                <a:spcPts val="3600"/>
              </a:lnSpc>
            </a:pPr>
            <a:endParaRPr lang="en-US" sz="3000">
              <a:solidFill>
                <a:srgbClr val="FFFFFF"/>
              </a:solidFill>
              <a:latin typeface="Poppins Light"/>
            </a:endParaRPr>
          </a:p>
          <a:p>
            <a:pPr marL="647700" lvl="1" indent="-323850" algn="just">
              <a:lnSpc>
                <a:spcPts val="3600"/>
              </a:lnSpc>
              <a:buFont typeface="Arial"/>
              <a:buChar char="•"/>
            </a:pPr>
            <a:r>
              <a:rPr lang="en-US" sz="3000">
                <a:solidFill>
                  <a:srgbClr val="FFFFFF"/>
                </a:solidFill>
                <a:latin typeface="Poppins Light"/>
              </a:rPr>
              <a:t>The adversary querying the tag will be unable to get further than Step B, since the adversary cannot return the Xr, Yr values. </a:t>
            </a:r>
          </a:p>
        </p:txBody>
      </p:sp>
      <p:sp>
        <p:nvSpPr>
          <p:cNvPr id="5" name="TextBox 5"/>
          <p:cNvSpPr txBox="1"/>
          <p:nvPr/>
        </p:nvSpPr>
        <p:spPr>
          <a:xfrm>
            <a:off x="3449241" y="545647"/>
            <a:ext cx="11389519" cy="1193800"/>
          </a:xfrm>
          <a:prstGeom prst="rect">
            <a:avLst/>
          </a:prstGeom>
        </p:spPr>
        <p:txBody>
          <a:bodyPr lIns="0" tIns="0" rIns="0" bIns="0" rtlCol="0" anchor="t">
            <a:spAutoFit/>
          </a:bodyPr>
          <a:lstStyle/>
          <a:p>
            <a:pPr algn="ctr">
              <a:lnSpc>
                <a:spcPts val="9799"/>
              </a:lnSpc>
            </a:pPr>
            <a:r>
              <a:rPr lang="en-US" sz="6999">
                <a:solidFill>
                  <a:srgbClr val="FFFFFF"/>
                </a:solidFill>
                <a:latin typeface="Canva Sans Bold"/>
              </a:rPr>
              <a:t>Commercial RFID Security</a:t>
            </a:r>
          </a:p>
        </p:txBody>
      </p:sp>
      <p:sp>
        <p:nvSpPr>
          <p:cNvPr id="6" name="TextBox 6"/>
          <p:cNvSpPr txBox="1"/>
          <p:nvPr/>
        </p:nvSpPr>
        <p:spPr>
          <a:xfrm>
            <a:off x="4816100" y="2059836"/>
            <a:ext cx="8655799" cy="678318"/>
          </a:xfrm>
          <a:prstGeom prst="rect">
            <a:avLst/>
          </a:prstGeom>
        </p:spPr>
        <p:txBody>
          <a:bodyPr lIns="0" tIns="0" rIns="0" bIns="0" rtlCol="0" anchor="t">
            <a:spAutoFit/>
          </a:bodyPr>
          <a:lstStyle/>
          <a:p>
            <a:pPr algn="ctr">
              <a:lnSpc>
                <a:spcPts val="5497"/>
              </a:lnSpc>
              <a:spcBef>
                <a:spcPct val="0"/>
              </a:spcBef>
            </a:pPr>
            <a:r>
              <a:rPr lang="en-US" sz="4581">
                <a:solidFill>
                  <a:srgbClr val="FFFFFF"/>
                </a:solidFill>
                <a:latin typeface="Poppins Medium Bold"/>
              </a:rPr>
              <a:t> Security Analysis - Solution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3945167" y="6877312"/>
            <a:ext cx="10397666" cy="3128758"/>
          </a:xfrm>
          <a:custGeom>
            <a:avLst/>
            <a:gdLst/>
            <a:ahLst/>
            <a:cxnLst/>
            <a:rect l="l" t="t" r="r" b="b"/>
            <a:pathLst>
              <a:path w="10397666" h="3128758">
                <a:moveTo>
                  <a:pt x="0" y="0"/>
                </a:moveTo>
                <a:lnTo>
                  <a:pt x="10397666" y="0"/>
                </a:lnTo>
                <a:lnTo>
                  <a:pt x="10397666" y="3128759"/>
                </a:lnTo>
                <a:lnTo>
                  <a:pt x="0" y="3128759"/>
                </a:lnTo>
                <a:lnTo>
                  <a:pt x="0" y="0"/>
                </a:lnTo>
                <a:close/>
              </a:path>
            </a:pathLst>
          </a:custGeom>
          <a:blipFill>
            <a:blip r:embed="rId2"/>
            <a:stretch>
              <a:fillRect l="-6963" t="-20971" r="-5004" b="-12293"/>
            </a:stretch>
          </a:blipFill>
        </p:spPr>
      </p:sp>
      <p:sp>
        <p:nvSpPr>
          <p:cNvPr id="3" name="TextBox 3"/>
          <p:cNvSpPr txBox="1"/>
          <p:nvPr/>
        </p:nvSpPr>
        <p:spPr>
          <a:xfrm>
            <a:off x="5528109" y="243293"/>
            <a:ext cx="7231782" cy="1228666"/>
          </a:xfrm>
          <a:prstGeom prst="rect">
            <a:avLst/>
          </a:prstGeom>
        </p:spPr>
        <p:txBody>
          <a:bodyPr lIns="0" tIns="0" rIns="0" bIns="0" rtlCol="0" anchor="t">
            <a:spAutoFit/>
          </a:bodyPr>
          <a:lstStyle/>
          <a:p>
            <a:pPr>
              <a:lnSpc>
                <a:spcPts val="9600"/>
              </a:lnSpc>
            </a:pPr>
            <a:r>
              <a:rPr lang="en-US" sz="8000">
                <a:solidFill>
                  <a:srgbClr val="FFFFFF"/>
                </a:solidFill>
                <a:latin typeface="Poppins Medium Bold"/>
              </a:rPr>
              <a:t>What is RFID?</a:t>
            </a:r>
          </a:p>
        </p:txBody>
      </p:sp>
      <p:sp>
        <p:nvSpPr>
          <p:cNvPr id="4" name="TextBox 4"/>
          <p:cNvSpPr txBox="1"/>
          <p:nvPr/>
        </p:nvSpPr>
        <p:spPr>
          <a:xfrm>
            <a:off x="604473" y="1405284"/>
            <a:ext cx="17079054" cy="5379253"/>
          </a:xfrm>
          <a:prstGeom prst="rect">
            <a:avLst/>
          </a:prstGeom>
        </p:spPr>
        <p:txBody>
          <a:bodyPr lIns="0" tIns="0" rIns="0" bIns="0" rtlCol="0" anchor="t">
            <a:spAutoFit/>
          </a:bodyPr>
          <a:lstStyle/>
          <a:p>
            <a:pPr marL="824846" lvl="1" indent="-412423">
              <a:lnSpc>
                <a:spcPts val="5348"/>
              </a:lnSpc>
              <a:buFont typeface="Arial"/>
              <a:buChar char="•"/>
            </a:pPr>
            <a:r>
              <a:rPr lang="en-US" sz="3820">
                <a:solidFill>
                  <a:srgbClr val="FFFFFF"/>
                </a:solidFill>
                <a:latin typeface="Poppins Light"/>
              </a:rPr>
              <a:t>Radio Frequency Identification (RFID) is a wireless system comprised of these components: </a:t>
            </a:r>
            <a:r>
              <a:rPr lang="en-US" sz="3820">
                <a:solidFill>
                  <a:srgbClr val="FFFFFF"/>
                </a:solidFill>
                <a:latin typeface="Poppins Light Bold"/>
              </a:rPr>
              <a:t>tags, readers,</a:t>
            </a:r>
            <a:r>
              <a:rPr lang="en-US" sz="3820">
                <a:solidFill>
                  <a:srgbClr val="FFFFFF"/>
                </a:solidFill>
                <a:latin typeface="Poppins Light"/>
              </a:rPr>
              <a:t> and a </a:t>
            </a:r>
            <a:r>
              <a:rPr lang="en-US" sz="3820">
                <a:solidFill>
                  <a:srgbClr val="FFFFFF"/>
                </a:solidFill>
                <a:latin typeface="Poppins Light Bold"/>
              </a:rPr>
              <a:t>database</a:t>
            </a:r>
            <a:r>
              <a:rPr lang="en-US" sz="3820">
                <a:solidFill>
                  <a:srgbClr val="FFFFFF"/>
                </a:solidFill>
                <a:latin typeface="Poppins Light"/>
              </a:rPr>
              <a:t>. </a:t>
            </a:r>
          </a:p>
          <a:p>
            <a:pPr marL="824846" lvl="1" indent="-412423">
              <a:lnSpc>
                <a:spcPts val="5348"/>
              </a:lnSpc>
              <a:buFont typeface="Arial"/>
              <a:buChar char="•"/>
            </a:pPr>
            <a:r>
              <a:rPr lang="en-US" sz="3820">
                <a:solidFill>
                  <a:srgbClr val="FFFFFF"/>
                </a:solidFill>
                <a:latin typeface="Poppins Light"/>
              </a:rPr>
              <a:t>The reader has one or more antennas that emit radio waves and receive signals from the RFID tag.</a:t>
            </a:r>
          </a:p>
          <a:p>
            <a:pPr marL="824846" lvl="1" indent="-412423">
              <a:lnSpc>
                <a:spcPts val="5348"/>
              </a:lnSpc>
              <a:buFont typeface="Arial"/>
              <a:buChar char="•"/>
            </a:pPr>
            <a:r>
              <a:rPr lang="en-US" sz="3820">
                <a:solidFill>
                  <a:srgbClr val="FFFFFF"/>
                </a:solidFill>
                <a:latin typeface="Poppins Light"/>
              </a:rPr>
              <a:t>It allows for non-contact, non-line-of-sight communication and is useful in asset management and tracking.</a:t>
            </a:r>
          </a:p>
          <a:p>
            <a:pPr marL="824846" lvl="1" indent="-412423">
              <a:lnSpc>
                <a:spcPts val="5348"/>
              </a:lnSpc>
              <a:buFont typeface="Arial"/>
              <a:buChar char="•"/>
            </a:pPr>
            <a:r>
              <a:rPr lang="en-US" sz="3820">
                <a:solidFill>
                  <a:srgbClr val="FFFFFF"/>
                </a:solidFill>
                <a:latin typeface="Poppins Light"/>
              </a:rPr>
              <a:t>Combining RFID with IoT results in the gathering and analyzing massive amounts of information for decision-making.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596951" y="-1036238"/>
            <a:ext cx="4071775" cy="3430471"/>
          </a:xfrm>
          <a:custGeom>
            <a:avLst/>
            <a:gdLst/>
            <a:ahLst/>
            <a:cxnLst/>
            <a:rect l="l" t="t" r="r" b="b"/>
            <a:pathLst>
              <a:path w="4071775" h="3430471">
                <a:moveTo>
                  <a:pt x="0" y="0"/>
                </a:moveTo>
                <a:lnTo>
                  <a:pt x="4071775" y="0"/>
                </a:lnTo>
                <a:lnTo>
                  <a:pt x="4071775" y="3430471"/>
                </a:lnTo>
                <a:lnTo>
                  <a:pt x="0" y="3430471"/>
                </a:lnTo>
                <a:lnTo>
                  <a:pt x="0" y="0"/>
                </a:lnTo>
                <a:close/>
              </a:path>
            </a:pathLst>
          </a:custGeom>
          <a:blipFill>
            <a:blip r:embed="rId2"/>
            <a:stretch>
              <a:fillRect/>
            </a:stretch>
          </a:blipFill>
        </p:spPr>
      </p:sp>
      <p:sp>
        <p:nvSpPr>
          <p:cNvPr id="4" name="TextBox 4"/>
          <p:cNvSpPr txBox="1"/>
          <p:nvPr/>
        </p:nvSpPr>
        <p:spPr>
          <a:xfrm>
            <a:off x="2474824" y="4023615"/>
            <a:ext cx="12571745" cy="4123998"/>
          </a:xfrm>
          <a:prstGeom prst="rect">
            <a:avLst/>
          </a:prstGeom>
        </p:spPr>
        <p:txBody>
          <a:bodyPr lIns="0" tIns="0" rIns="0" bIns="0" rtlCol="0" anchor="t">
            <a:spAutoFit/>
          </a:bodyPr>
          <a:lstStyle/>
          <a:p>
            <a:pPr marL="647700" lvl="1" indent="-323850" algn="just">
              <a:lnSpc>
                <a:spcPts val="3600"/>
              </a:lnSpc>
              <a:buFont typeface="Arial"/>
              <a:buChar char="•"/>
            </a:pPr>
            <a:r>
              <a:rPr lang="en-US" sz="3000">
                <a:solidFill>
                  <a:srgbClr val="FFFFFF"/>
                </a:solidFill>
                <a:latin typeface="Poppins Light"/>
              </a:rPr>
              <a:t>Since all reader and tag communication is encrypted with Kenc, the adversary learns no information through eavesdropping. </a:t>
            </a:r>
          </a:p>
          <a:p>
            <a:pPr algn="just">
              <a:lnSpc>
                <a:spcPts val="3600"/>
              </a:lnSpc>
            </a:pPr>
            <a:endParaRPr lang="en-US" sz="3000">
              <a:solidFill>
                <a:srgbClr val="FFFFFF"/>
              </a:solidFill>
              <a:latin typeface="Poppins Light"/>
            </a:endParaRPr>
          </a:p>
          <a:p>
            <a:pPr marL="647700" lvl="1" indent="-323850" algn="just">
              <a:lnSpc>
                <a:spcPts val="3600"/>
              </a:lnSpc>
              <a:buFont typeface="Arial"/>
              <a:buChar char="•"/>
            </a:pPr>
            <a:r>
              <a:rPr lang="en-US" sz="3000">
                <a:solidFill>
                  <a:srgbClr val="FFFFFF"/>
                </a:solidFill>
                <a:latin typeface="Poppins Light"/>
              </a:rPr>
              <a:t>Illicit tracking requirement is satisfied because the tag returns a different nt each time it is queried.</a:t>
            </a:r>
          </a:p>
          <a:p>
            <a:pPr algn="just">
              <a:lnSpc>
                <a:spcPts val="3600"/>
              </a:lnSpc>
            </a:pPr>
            <a:endParaRPr lang="en-US" sz="3000">
              <a:solidFill>
                <a:srgbClr val="FFFFFF"/>
              </a:solidFill>
              <a:latin typeface="Poppins Light"/>
            </a:endParaRPr>
          </a:p>
          <a:p>
            <a:pPr marL="647700" lvl="1" indent="-323850" algn="just">
              <a:lnSpc>
                <a:spcPts val="3600"/>
              </a:lnSpc>
              <a:buFont typeface="Arial"/>
              <a:buChar char="•"/>
            </a:pPr>
            <a:r>
              <a:rPr lang="en-US" sz="3000">
                <a:solidFill>
                  <a:srgbClr val="FFFFFF"/>
                </a:solidFill>
                <a:latin typeface="Poppins Light"/>
              </a:rPr>
              <a:t>Finally, since the adversary does not know Kenc and Kmac, a fake tag created by the adversary will be detected by a legitimate RFID reader.</a:t>
            </a:r>
          </a:p>
        </p:txBody>
      </p:sp>
      <p:sp>
        <p:nvSpPr>
          <p:cNvPr id="5" name="TextBox 5"/>
          <p:cNvSpPr txBox="1"/>
          <p:nvPr/>
        </p:nvSpPr>
        <p:spPr>
          <a:xfrm>
            <a:off x="3449241" y="545647"/>
            <a:ext cx="11389519" cy="1193800"/>
          </a:xfrm>
          <a:prstGeom prst="rect">
            <a:avLst/>
          </a:prstGeom>
        </p:spPr>
        <p:txBody>
          <a:bodyPr lIns="0" tIns="0" rIns="0" bIns="0" rtlCol="0" anchor="t">
            <a:spAutoFit/>
          </a:bodyPr>
          <a:lstStyle/>
          <a:p>
            <a:pPr algn="ctr">
              <a:lnSpc>
                <a:spcPts val="9799"/>
              </a:lnSpc>
            </a:pPr>
            <a:r>
              <a:rPr lang="en-US" sz="6999">
                <a:solidFill>
                  <a:srgbClr val="FFFFFF"/>
                </a:solidFill>
                <a:latin typeface="Canva Sans Bold"/>
              </a:rPr>
              <a:t>Commercial RFID Security</a:t>
            </a:r>
          </a:p>
        </p:txBody>
      </p:sp>
      <p:sp>
        <p:nvSpPr>
          <p:cNvPr id="6" name="TextBox 6"/>
          <p:cNvSpPr txBox="1"/>
          <p:nvPr/>
        </p:nvSpPr>
        <p:spPr>
          <a:xfrm>
            <a:off x="4816100" y="2059836"/>
            <a:ext cx="8655799" cy="678318"/>
          </a:xfrm>
          <a:prstGeom prst="rect">
            <a:avLst/>
          </a:prstGeom>
        </p:spPr>
        <p:txBody>
          <a:bodyPr lIns="0" tIns="0" rIns="0" bIns="0" rtlCol="0" anchor="t">
            <a:spAutoFit/>
          </a:bodyPr>
          <a:lstStyle/>
          <a:p>
            <a:pPr algn="ctr">
              <a:lnSpc>
                <a:spcPts val="5497"/>
              </a:lnSpc>
              <a:spcBef>
                <a:spcPct val="0"/>
              </a:spcBef>
            </a:pPr>
            <a:r>
              <a:rPr lang="en-US" sz="4581">
                <a:solidFill>
                  <a:srgbClr val="FFFFFF"/>
                </a:solidFill>
                <a:latin typeface="Poppins Medium Bold"/>
              </a:rPr>
              <a:t> Security Analysis - Solution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441321" y="1079105"/>
            <a:ext cx="18138856" cy="7897171"/>
            <a:chOff x="0" y="96431"/>
            <a:chExt cx="24185142" cy="10529562"/>
          </a:xfrm>
        </p:grpSpPr>
        <p:sp>
          <p:nvSpPr>
            <p:cNvPr id="3" name="TextBox 3"/>
            <p:cNvSpPr txBox="1"/>
            <p:nvPr/>
          </p:nvSpPr>
          <p:spPr>
            <a:xfrm>
              <a:off x="977999" y="96431"/>
              <a:ext cx="23207143" cy="1614131"/>
            </a:xfrm>
            <a:prstGeom prst="rect">
              <a:avLst/>
            </a:prstGeom>
          </p:spPr>
          <p:txBody>
            <a:bodyPr lIns="0" tIns="0" rIns="0" bIns="0" rtlCol="0" anchor="t">
              <a:spAutoFit/>
            </a:bodyPr>
            <a:lstStyle/>
            <a:p>
              <a:pPr>
                <a:lnSpc>
                  <a:spcPts val="9618"/>
                </a:lnSpc>
              </a:pPr>
              <a:r>
                <a:rPr lang="en-US" sz="8015" dirty="0">
                  <a:solidFill>
                    <a:srgbClr val="FFFFFF"/>
                  </a:solidFill>
                  <a:latin typeface="Poppins Medium Bold"/>
                </a:rPr>
                <a:t>History</a:t>
              </a:r>
            </a:p>
          </p:txBody>
        </p:sp>
        <p:sp>
          <p:nvSpPr>
            <p:cNvPr id="4" name="TextBox 4"/>
            <p:cNvSpPr txBox="1"/>
            <p:nvPr/>
          </p:nvSpPr>
          <p:spPr>
            <a:xfrm>
              <a:off x="0" y="3077224"/>
              <a:ext cx="23207143" cy="7548769"/>
            </a:xfrm>
            <a:prstGeom prst="rect">
              <a:avLst/>
            </a:prstGeom>
          </p:spPr>
          <p:txBody>
            <a:bodyPr lIns="0" tIns="0" rIns="0" bIns="0" rtlCol="0" anchor="t">
              <a:spAutoFit/>
            </a:bodyPr>
            <a:lstStyle/>
            <a:p>
              <a:pPr marL="871427" lvl="1" indent="-435713">
                <a:lnSpc>
                  <a:spcPts val="5650"/>
                </a:lnSpc>
                <a:buFont typeface="Arial"/>
                <a:buChar char="•"/>
              </a:pPr>
              <a:r>
                <a:rPr lang="en-US" sz="4036" dirty="0">
                  <a:solidFill>
                    <a:srgbClr val="FFFFFF"/>
                  </a:solidFill>
                  <a:latin typeface="Poppins Light"/>
                </a:rPr>
                <a:t>RFID has been around since the dawn of the 20th century.</a:t>
              </a:r>
            </a:p>
            <a:p>
              <a:pPr marL="871427" lvl="1" indent="-435713">
                <a:lnSpc>
                  <a:spcPts val="5650"/>
                </a:lnSpc>
                <a:buFont typeface="Arial"/>
                <a:buChar char="•"/>
              </a:pPr>
              <a:r>
                <a:rPr lang="en-US" sz="4036" dirty="0">
                  <a:solidFill>
                    <a:srgbClr val="FFFFFF"/>
                  </a:solidFill>
                  <a:latin typeface="Poppins Light"/>
                </a:rPr>
                <a:t>In the 1970s, RFID began to take shape into its modern form.</a:t>
              </a:r>
            </a:p>
            <a:p>
              <a:pPr marL="871427" lvl="1" indent="-435713">
                <a:lnSpc>
                  <a:spcPts val="5650"/>
                </a:lnSpc>
                <a:buFont typeface="Arial"/>
                <a:buChar char="•"/>
              </a:pPr>
              <a:r>
                <a:rPr lang="en-US" sz="4036" dirty="0">
                  <a:solidFill>
                    <a:srgbClr val="FFFFFF"/>
                  </a:solidFill>
                  <a:latin typeface="Poppins Light"/>
                </a:rPr>
                <a:t>In 1973, the patent was granted to Mario W. </a:t>
              </a:r>
              <a:r>
                <a:rPr lang="en-US" sz="4036" dirty="0" err="1">
                  <a:solidFill>
                    <a:srgbClr val="FFFFFF"/>
                  </a:solidFill>
                  <a:latin typeface="Poppins Light"/>
                </a:rPr>
                <a:t>Cardullo</a:t>
              </a:r>
              <a:r>
                <a:rPr lang="en-US" sz="4036" dirty="0">
                  <a:solidFill>
                    <a:srgbClr val="FFFFFF"/>
                  </a:solidFill>
                  <a:latin typeface="Poppins Light"/>
                </a:rPr>
                <a:t>.</a:t>
              </a:r>
            </a:p>
            <a:p>
              <a:pPr marL="871427" lvl="1" indent="-435713">
                <a:lnSpc>
                  <a:spcPts val="5650"/>
                </a:lnSpc>
                <a:buFont typeface="Arial"/>
                <a:buChar char="•"/>
              </a:pPr>
              <a:r>
                <a:rPr lang="en-US" sz="4036" dirty="0">
                  <a:solidFill>
                    <a:srgbClr val="FFFFFF"/>
                  </a:solidFill>
                  <a:latin typeface="Poppins Light"/>
                </a:rPr>
                <a:t>The ‘80s and ‘90s saw the development of passive and active RFID, which was mostly used in military and industrial applications.</a:t>
              </a:r>
            </a:p>
            <a:p>
              <a:pPr marL="871427" lvl="1" indent="-435713">
                <a:lnSpc>
                  <a:spcPts val="5650"/>
                </a:lnSpc>
                <a:buFont typeface="Arial"/>
                <a:buChar char="•"/>
              </a:pPr>
              <a:r>
                <a:rPr lang="en-US" sz="4036" dirty="0">
                  <a:solidFill>
                    <a:srgbClr val="FFFFFF"/>
                  </a:solidFill>
                  <a:latin typeface="Poppins Light"/>
                </a:rPr>
                <a:t>The 2000s witnessed RFID spreading into various industries.</a:t>
              </a:r>
            </a:p>
            <a:p>
              <a:pPr marL="871427" lvl="1" indent="-435713">
                <a:lnSpc>
                  <a:spcPts val="5650"/>
                </a:lnSpc>
                <a:buFont typeface="Arial"/>
                <a:buChar char="•"/>
              </a:pPr>
              <a:r>
                <a:rPr lang="en-US" sz="4036" dirty="0">
                  <a:solidFill>
                    <a:srgbClr val="FFFFFF"/>
                  </a:solidFill>
                  <a:latin typeface="Poppins Light"/>
                </a:rPr>
                <a:t>In the present day, with innovations like NFC and IoT, RFID continues to evolve and expand into a bright future.</a:t>
              </a:r>
            </a:p>
          </p:txBody>
        </p:sp>
        <p:sp>
          <p:nvSpPr>
            <p:cNvPr id="5" name="AutoShape 5"/>
            <p:cNvSpPr/>
            <p:nvPr/>
          </p:nvSpPr>
          <p:spPr>
            <a:xfrm>
              <a:off x="0" y="2567031"/>
              <a:ext cx="23207143" cy="0"/>
            </a:xfrm>
            <a:prstGeom prst="line">
              <a:avLst/>
            </a:prstGeom>
            <a:ln w="29084" cap="rnd">
              <a:solidFill>
                <a:srgbClr val="F108DA"/>
              </a:solidFill>
              <a:prstDash val="solid"/>
              <a:headEnd type="none" w="sm" len="sm"/>
              <a:tailEnd type="none" w="sm" len="sm"/>
            </a:ln>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3641509" y="0"/>
            <a:ext cx="4242471" cy="4247781"/>
          </a:xfrm>
          <a:custGeom>
            <a:avLst/>
            <a:gdLst/>
            <a:ahLst/>
            <a:cxnLst/>
            <a:rect l="l" t="t" r="r" b="b"/>
            <a:pathLst>
              <a:path w="4242471" h="4247781">
                <a:moveTo>
                  <a:pt x="0" y="0"/>
                </a:moveTo>
                <a:lnTo>
                  <a:pt x="4242471" y="0"/>
                </a:lnTo>
                <a:lnTo>
                  <a:pt x="4242471" y="4247781"/>
                </a:lnTo>
                <a:lnTo>
                  <a:pt x="0" y="4247781"/>
                </a:lnTo>
                <a:lnTo>
                  <a:pt x="0" y="0"/>
                </a:lnTo>
                <a:close/>
              </a:path>
            </a:pathLst>
          </a:custGeom>
          <a:blipFill>
            <a:blip r:embed="rId2"/>
            <a:stretch>
              <a:fillRect/>
            </a:stretch>
          </a:blipFill>
        </p:spPr>
      </p:sp>
      <p:sp>
        <p:nvSpPr>
          <p:cNvPr id="3" name="TextBox 3"/>
          <p:cNvSpPr txBox="1"/>
          <p:nvPr/>
        </p:nvSpPr>
        <p:spPr>
          <a:xfrm>
            <a:off x="1028700" y="793295"/>
            <a:ext cx="15536230" cy="1152434"/>
          </a:xfrm>
          <a:prstGeom prst="rect">
            <a:avLst/>
          </a:prstGeom>
        </p:spPr>
        <p:txBody>
          <a:bodyPr lIns="0" tIns="0" rIns="0" bIns="0" rtlCol="0" anchor="t">
            <a:spAutoFit/>
          </a:bodyPr>
          <a:lstStyle/>
          <a:p>
            <a:pPr>
              <a:lnSpc>
                <a:spcPts val="9000"/>
              </a:lnSpc>
            </a:pPr>
            <a:r>
              <a:rPr lang="en-US" sz="7500">
                <a:solidFill>
                  <a:srgbClr val="FFFFFF"/>
                </a:solidFill>
                <a:latin typeface="Poppins Medium Bold"/>
              </a:rPr>
              <a:t>What is it used for?</a:t>
            </a:r>
          </a:p>
        </p:txBody>
      </p:sp>
      <p:sp>
        <p:nvSpPr>
          <p:cNvPr id="4" name="TextBox 4"/>
          <p:cNvSpPr txBox="1"/>
          <p:nvPr/>
        </p:nvSpPr>
        <p:spPr>
          <a:xfrm>
            <a:off x="405689" y="3212409"/>
            <a:ext cx="17633458" cy="5570755"/>
          </a:xfrm>
          <a:prstGeom prst="rect">
            <a:avLst/>
          </a:prstGeom>
        </p:spPr>
        <p:txBody>
          <a:bodyPr lIns="0" tIns="0" rIns="0" bIns="0" rtlCol="0" anchor="t">
            <a:spAutoFit/>
          </a:bodyPr>
          <a:lstStyle/>
          <a:p>
            <a:pPr marL="851621" lvl="1" indent="-425811">
              <a:lnSpc>
                <a:spcPts val="5522"/>
              </a:lnSpc>
              <a:buFont typeface="Arial"/>
              <a:buChar char="•"/>
            </a:pPr>
            <a:r>
              <a:rPr lang="en-US" sz="3944">
                <a:solidFill>
                  <a:srgbClr val="0459CF"/>
                </a:solidFill>
                <a:latin typeface="Poppins Light Bold"/>
              </a:rPr>
              <a:t>Access control:</a:t>
            </a:r>
            <a:r>
              <a:rPr lang="en-US" sz="3944">
                <a:solidFill>
                  <a:srgbClr val="FFFFFF"/>
                </a:solidFill>
                <a:latin typeface="Poppins Light Bold"/>
              </a:rPr>
              <a:t> </a:t>
            </a:r>
            <a:r>
              <a:rPr lang="en-US" sz="3944">
                <a:solidFill>
                  <a:srgbClr val="FFFFFF"/>
                </a:solidFill>
                <a:latin typeface="Poppins Light"/>
              </a:rPr>
              <a:t>Controlling access to secure areas by attaching RFID tags to employee badges.</a:t>
            </a:r>
          </a:p>
          <a:p>
            <a:pPr marL="851621" lvl="1" indent="-425811">
              <a:lnSpc>
                <a:spcPts val="5522"/>
              </a:lnSpc>
              <a:buFont typeface="Arial"/>
              <a:buChar char="•"/>
            </a:pPr>
            <a:r>
              <a:rPr lang="en-US" sz="3944">
                <a:solidFill>
                  <a:srgbClr val="0459CF"/>
                </a:solidFill>
                <a:latin typeface="Poppins Light Bold"/>
              </a:rPr>
              <a:t>Asset tracking:</a:t>
            </a:r>
            <a:r>
              <a:rPr lang="en-US" sz="3944">
                <a:solidFill>
                  <a:srgbClr val="0459CF"/>
                </a:solidFill>
                <a:latin typeface="Poppins Light"/>
              </a:rPr>
              <a:t> </a:t>
            </a:r>
            <a:r>
              <a:rPr lang="en-US" sz="3944">
                <a:solidFill>
                  <a:srgbClr val="FFFFFF"/>
                </a:solidFill>
                <a:latin typeface="Poppins Light"/>
              </a:rPr>
              <a:t>Anything you can place a sticker on can be tracked.</a:t>
            </a:r>
          </a:p>
          <a:p>
            <a:pPr marL="851621" lvl="1" indent="-425811">
              <a:lnSpc>
                <a:spcPts val="5522"/>
              </a:lnSpc>
              <a:buFont typeface="Arial"/>
              <a:buChar char="•"/>
            </a:pPr>
            <a:r>
              <a:rPr lang="en-US" sz="3944">
                <a:solidFill>
                  <a:srgbClr val="0459CF"/>
                </a:solidFill>
                <a:latin typeface="Poppins Light Bold"/>
              </a:rPr>
              <a:t>Supply chain management</a:t>
            </a:r>
            <a:r>
              <a:rPr lang="en-US" sz="3944">
                <a:solidFill>
                  <a:srgbClr val="0459CF"/>
                </a:solidFill>
                <a:latin typeface="Poppins Light"/>
              </a:rPr>
              <a:t>:</a:t>
            </a:r>
            <a:r>
              <a:rPr lang="en-US" sz="3944">
                <a:solidFill>
                  <a:srgbClr val="FFFFFF"/>
                </a:solidFill>
                <a:latin typeface="Poppins Light"/>
              </a:rPr>
              <a:t> Placing RFID tags on containers and packages allows companies to track goods moving through their supply chain.</a:t>
            </a:r>
          </a:p>
          <a:p>
            <a:pPr marL="851621" lvl="1" indent="-425811">
              <a:lnSpc>
                <a:spcPts val="5522"/>
              </a:lnSpc>
              <a:buFont typeface="Arial"/>
              <a:buChar char="•"/>
            </a:pPr>
            <a:r>
              <a:rPr lang="en-US" sz="3944">
                <a:solidFill>
                  <a:srgbClr val="0459CF"/>
                </a:solidFill>
                <a:latin typeface="Poppins Light Bold"/>
              </a:rPr>
              <a:t>Product Authentication: </a:t>
            </a:r>
            <a:r>
              <a:rPr lang="en-US" sz="3944">
                <a:solidFill>
                  <a:srgbClr val="FFFFFF"/>
                </a:solidFill>
                <a:latin typeface="Poppins Light"/>
              </a:rPr>
              <a:t>RFID tags on products store info about it‘s origin, manufacturing date and batch number avoiding counterfeits.</a:t>
            </a:r>
          </a:p>
        </p:txBody>
      </p:sp>
      <p:sp>
        <p:nvSpPr>
          <p:cNvPr id="5" name="TextBox 5"/>
          <p:cNvSpPr txBox="1"/>
          <p:nvPr/>
        </p:nvSpPr>
        <p:spPr>
          <a:xfrm>
            <a:off x="1028700" y="2123890"/>
            <a:ext cx="14037770" cy="599971"/>
          </a:xfrm>
          <a:prstGeom prst="rect">
            <a:avLst/>
          </a:prstGeom>
        </p:spPr>
        <p:txBody>
          <a:bodyPr lIns="0" tIns="0" rIns="0" bIns="0" rtlCol="0" anchor="t">
            <a:spAutoFit/>
          </a:bodyPr>
          <a:lstStyle/>
          <a:p>
            <a:pPr>
              <a:lnSpc>
                <a:spcPts val="4795"/>
              </a:lnSpc>
            </a:pPr>
            <a:r>
              <a:rPr lang="en-US" sz="3996">
                <a:solidFill>
                  <a:srgbClr val="F108DA"/>
                </a:solidFill>
                <a:latin typeface="Poppins Medium"/>
              </a:rPr>
              <a:t>Your ID card might have an RFID tag inside it!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028700" y="793295"/>
            <a:ext cx="15536230" cy="1152434"/>
          </a:xfrm>
          <a:prstGeom prst="rect">
            <a:avLst/>
          </a:prstGeom>
        </p:spPr>
        <p:txBody>
          <a:bodyPr lIns="0" tIns="0" rIns="0" bIns="0" rtlCol="0" anchor="t">
            <a:spAutoFit/>
          </a:bodyPr>
          <a:lstStyle/>
          <a:p>
            <a:pPr>
              <a:lnSpc>
                <a:spcPts val="9000"/>
              </a:lnSpc>
            </a:pPr>
            <a:r>
              <a:rPr lang="en-US" sz="7500">
                <a:solidFill>
                  <a:srgbClr val="FFFFFF"/>
                </a:solidFill>
                <a:latin typeface="Poppins Medium Bold"/>
              </a:rPr>
              <a:t>What is it used for?</a:t>
            </a:r>
          </a:p>
        </p:txBody>
      </p:sp>
      <p:sp>
        <p:nvSpPr>
          <p:cNvPr id="3" name="TextBox 3"/>
          <p:cNvSpPr txBox="1"/>
          <p:nvPr/>
        </p:nvSpPr>
        <p:spPr>
          <a:xfrm>
            <a:off x="405689" y="3231459"/>
            <a:ext cx="17079054" cy="5379253"/>
          </a:xfrm>
          <a:prstGeom prst="rect">
            <a:avLst/>
          </a:prstGeom>
        </p:spPr>
        <p:txBody>
          <a:bodyPr lIns="0" tIns="0" rIns="0" bIns="0" rtlCol="0" anchor="t">
            <a:spAutoFit/>
          </a:bodyPr>
          <a:lstStyle/>
          <a:p>
            <a:pPr marL="824846" lvl="1" indent="-412423">
              <a:lnSpc>
                <a:spcPts val="5348"/>
              </a:lnSpc>
              <a:buFont typeface="Arial"/>
              <a:buChar char="•"/>
            </a:pPr>
            <a:r>
              <a:rPr lang="en-US" sz="3820">
                <a:solidFill>
                  <a:srgbClr val="0459CF"/>
                </a:solidFill>
                <a:latin typeface="Poppins Light Bold"/>
              </a:rPr>
              <a:t>Inventory management and Logistics: </a:t>
            </a:r>
            <a:r>
              <a:rPr lang="en-US" sz="3820">
                <a:solidFill>
                  <a:srgbClr val="FFFFFF"/>
                </a:solidFill>
                <a:latin typeface="Poppins Light Bold"/>
              </a:rPr>
              <a:t>Allows entities to track inventory down to the level of individual items.</a:t>
            </a:r>
          </a:p>
          <a:p>
            <a:pPr marL="824846" lvl="1" indent="-412423">
              <a:lnSpc>
                <a:spcPts val="5348"/>
              </a:lnSpc>
              <a:buFont typeface="Arial"/>
              <a:buChar char="•"/>
            </a:pPr>
            <a:r>
              <a:rPr lang="en-US" sz="3820">
                <a:solidFill>
                  <a:srgbClr val="0459CF"/>
                </a:solidFill>
                <a:latin typeface="Poppins Light Bold"/>
              </a:rPr>
              <a:t>Healthcare: </a:t>
            </a:r>
            <a:r>
              <a:rPr lang="en-US" sz="3820">
                <a:solidFill>
                  <a:srgbClr val="FFFFFF"/>
                </a:solidFill>
                <a:latin typeface="Poppins Light Bold"/>
              </a:rPr>
              <a:t>RFID wristbands can store patient information and track the patients within the facility. Improves delivery of healthcare.</a:t>
            </a:r>
          </a:p>
          <a:p>
            <a:pPr marL="824846" lvl="1" indent="-412423">
              <a:lnSpc>
                <a:spcPts val="5348"/>
              </a:lnSpc>
              <a:buFont typeface="Arial"/>
              <a:buChar char="•"/>
            </a:pPr>
            <a:r>
              <a:rPr lang="en-US" sz="3820">
                <a:solidFill>
                  <a:srgbClr val="0459CF"/>
                </a:solidFill>
                <a:latin typeface="Poppins Light Bold"/>
              </a:rPr>
              <a:t>Payments:</a:t>
            </a:r>
            <a:r>
              <a:rPr lang="en-US" sz="3820">
                <a:solidFill>
                  <a:srgbClr val="FFFFFF"/>
                </a:solidFill>
                <a:latin typeface="Poppins Light Bold"/>
              </a:rPr>
              <a:t> </a:t>
            </a:r>
            <a:r>
              <a:rPr lang="en-US" sz="3820">
                <a:solidFill>
                  <a:srgbClr val="FFFFFF"/>
                </a:solidFill>
                <a:latin typeface="Poppins Light"/>
              </a:rPr>
              <a:t>Contactless payments use NFC, a subset of RFID. </a:t>
            </a:r>
          </a:p>
          <a:p>
            <a:pPr marL="824846" lvl="1" indent="-412423">
              <a:lnSpc>
                <a:spcPts val="5348"/>
              </a:lnSpc>
              <a:buFont typeface="Arial"/>
              <a:buChar char="•"/>
            </a:pPr>
            <a:r>
              <a:rPr lang="en-US" sz="3820">
                <a:solidFill>
                  <a:srgbClr val="FFFFFF"/>
                </a:solidFill>
                <a:latin typeface="Poppins Light Bold"/>
              </a:rPr>
              <a:t>Libraries, transportation, and animal identification are a few other use cases of RFID technology. </a:t>
            </a:r>
          </a:p>
        </p:txBody>
      </p:sp>
      <p:sp>
        <p:nvSpPr>
          <p:cNvPr id="4" name="Freeform 4"/>
          <p:cNvSpPr/>
          <p:nvPr/>
        </p:nvSpPr>
        <p:spPr>
          <a:xfrm rot="-984134">
            <a:off x="14025686" y="-1198804"/>
            <a:ext cx="4143158" cy="4455008"/>
          </a:xfrm>
          <a:custGeom>
            <a:avLst/>
            <a:gdLst/>
            <a:ahLst/>
            <a:cxnLst/>
            <a:rect l="l" t="t" r="r" b="b"/>
            <a:pathLst>
              <a:path w="4143158" h="4455008">
                <a:moveTo>
                  <a:pt x="0" y="0"/>
                </a:moveTo>
                <a:lnTo>
                  <a:pt x="4143158" y="0"/>
                </a:lnTo>
                <a:lnTo>
                  <a:pt x="4143158" y="4455008"/>
                </a:lnTo>
                <a:lnTo>
                  <a:pt x="0" y="4455008"/>
                </a:lnTo>
                <a:lnTo>
                  <a:pt x="0" y="0"/>
                </a:lnTo>
                <a:close/>
              </a:path>
            </a:pathLst>
          </a:custGeom>
          <a:blipFill>
            <a:blip r:embed="rId2"/>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 name="Freeform 3"/>
          <p:cNvSpPr/>
          <p:nvPr/>
        </p:nvSpPr>
        <p:spPr>
          <a:xfrm>
            <a:off x="1835347" y="5886781"/>
            <a:ext cx="14617306" cy="3732078"/>
          </a:xfrm>
          <a:custGeom>
            <a:avLst/>
            <a:gdLst/>
            <a:ahLst/>
            <a:cxnLst/>
            <a:rect l="l" t="t" r="r" b="b"/>
            <a:pathLst>
              <a:path w="14617306" h="3732078">
                <a:moveTo>
                  <a:pt x="0" y="0"/>
                </a:moveTo>
                <a:lnTo>
                  <a:pt x="14617306" y="0"/>
                </a:lnTo>
                <a:lnTo>
                  <a:pt x="14617306" y="3732078"/>
                </a:lnTo>
                <a:lnTo>
                  <a:pt x="0" y="3732078"/>
                </a:lnTo>
                <a:lnTo>
                  <a:pt x="0" y="0"/>
                </a:lnTo>
                <a:close/>
              </a:path>
            </a:pathLst>
          </a:custGeom>
          <a:blipFill>
            <a:blip r:embed="rId2"/>
            <a:stretch>
              <a:fillRect/>
            </a:stretch>
          </a:blipFill>
        </p:spPr>
      </p:sp>
      <p:sp>
        <p:nvSpPr>
          <p:cNvPr id="4" name="TextBox 4"/>
          <p:cNvSpPr txBox="1"/>
          <p:nvPr/>
        </p:nvSpPr>
        <p:spPr>
          <a:xfrm>
            <a:off x="695735" y="1038225"/>
            <a:ext cx="7942942" cy="1047723"/>
          </a:xfrm>
          <a:prstGeom prst="rect">
            <a:avLst/>
          </a:prstGeom>
        </p:spPr>
        <p:txBody>
          <a:bodyPr lIns="0" tIns="0" rIns="0" bIns="0" rtlCol="0" anchor="t">
            <a:spAutoFit/>
          </a:bodyPr>
          <a:lstStyle/>
          <a:p>
            <a:pPr>
              <a:lnSpc>
                <a:spcPts val="8399"/>
              </a:lnSpc>
            </a:pPr>
            <a:r>
              <a:rPr lang="en-US" sz="6999">
                <a:solidFill>
                  <a:srgbClr val="FFFFFF"/>
                </a:solidFill>
                <a:latin typeface="Poppins Medium Bold"/>
              </a:rPr>
              <a:t>Technical Details</a:t>
            </a:r>
          </a:p>
        </p:txBody>
      </p:sp>
      <p:sp>
        <p:nvSpPr>
          <p:cNvPr id="5" name="TextBox 5"/>
          <p:cNvSpPr txBox="1"/>
          <p:nvPr/>
        </p:nvSpPr>
        <p:spPr>
          <a:xfrm>
            <a:off x="654160" y="2291776"/>
            <a:ext cx="16979680" cy="3312976"/>
          </a:xfrm>
          <a:prstGeom prst="rect">
            <a:avLst/>
          </a:prstGeom>
        </p:spPr>
        <p:txBody>
          <a:bodyPr lIns="0" tIns="0" rIns="0" bIns="0" rtlCol="0" anchor="t">
            <a:spAutoFit/>
          </a:bodyPr>
          <a:lstStyle/>
          <a:p>
            <a:pPr marL="820416" lvl="1" indent="-410208">
              <a:lnSpc>
                <a:spcPts val="5319"/>
              </a:lnSpc>
              <a:buFont typeface="Arial"/>
              <a:buChar char="•"/>
            </a:pPr>
            <a:r>
              <a:rPr lang="en-US" sz="3799" dirty="0">
                <a:solidFill>
                  <a:srgbClr val="FFFFFF"/>
                </a:solidFill>
                <a:latin typeface="Poppins Light"/>
              </a:rPr>
              <a:t>Low-frequency RFID tags: Frequency 125-134 kHz. Range 10cm. Data rate &lt; 10 kbit/s. Less sensitive to interference. Used in access control.</a:t>
            </a:r>
          </a:p>
          <a:p>
            <a:pPr marL="820416" lvl="1" indent="-410208">
              <a:lnSpc>
                <a:spcPts val="5319"/>
              </a:lnSpc>
              <a:buFont typeface="Arial"/>
              <a:buChar char="•"/>
            </a:pPr>
            <a:r>
              <a:rPr lang="en-US" sz="3799" dirty="0">
                <a:solidFill>
                  <a:srgbClr val="FFFFFF"/>
                </a:solidFill>
                <a:latin typeface="Poppins Light"/>
              </a:rPr>
              <a:t>High-frequency/NFC tags: Frequency 13.56 </a:t>
            </a:r>
            <a:r>
              <a:rPr lang="en-US" sz="3799" dirty="0" err="1">
                <a:solidFill>
                  <a:srgbClr val="FFFFFF"/>
                </a:solidFill>
                <a:latin typeface="Poppins Light"/>
              </a:rPr>
              <a:t>MHz.</a:t>
            </a:r>
            <a:r>
              <a:rPr lang="en-US" sz="3799" dirty="0">
                <a:solidFill>
                  <a:srgbClr val="FFFFFF"/>
                </a:solidFill>
                <a:latin typeface="Poppins Light"/>
              </a:rPr>
              <a:t> Range 10cm-1m. Data rate 106-424 kbps. Used in contactless payment.</a:t>
            </a:r>
          </a:p>
          <a:p>
            <a:pPr marL="820416" lvl="1" indent="-410208">
              <a:lnSpc>
                <a:spcPts val="5319"/>
              </a:lnSpc>
              <a:buFont typeface="Arial"/>
              <a:buChar char="•"/>
            </a:pPr>
            <a:r>
              <a:rPr lang="en-US" sz="3799" dirty="0">
                <a:solidFill>
                  <a:srgbClr val="FFFFFF"/>
                </a:solidFill>
                <a:latin typeface="Poppins Light"/>
              </a:rPr>
              <a:t>Ultra-high-frequency tags: Frequency 868-915 </a:t>
            </a:r>
            <a:r>
              <a:rPr lang="en-US" sz="3799" dirty="0" err="1">
                <a:solidFill>
                  <a:srgbClr val="FFFFFF"/>
                </a:solidFill>
                <a:latin typeface="Poppins Light"/>
              </a:rPr>
              <a:t>MHz.</a:t>
            </a:r>
            <a:r>
              <a:rPr lang="en-US" sz="3799" dirty="0">
                <a:solidFill>
                  <a:srgbClr val="FFFFFF"/>
                </a:solidFill>
                <a:latin typeface="Poppins Light"/>
              </a:rPr>
              <a:t> Range 20m.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210" r="-9210"/>
            </a:stretch>
          </a:blipFill>
        </p:spPr>
      </p:sp>
      <p:grpSp>
        <p:nvGrpSpPr>
          <p:cNvPr id="3" name="Group 3"/>
          <p:cNvGrpSpPr/>
          <p:nvPr/>
        </p:nvGrpSpPr>
        <p:grpSpPr>
          <a:xfrm>
            <a:off x="388867" y="812223"/>
            <a:ext cx="17654799" cy="8416965"/>
            <a:chOff x="0" y="-9525"/>
            <a:chExt cx="23539732" cy="11222619"/>
          </a:xfrm>
        </p:grpSpPr>
        <p:sp>
          <p:nvSpPr>
            <p:cNvPr id="4" name="TextBox 4"/>
            <p:cNvSpPr txBox="1"/>
            <p:nvPr/>
          </p:nvSpPr>
          <p:spPr>
            <a:xfrm>
              <a:off x="0" y="1597530"/>
              <a:ext cx="23347021" cy="829727"/>
            </a:xfrm>
            <a:prstGeom prst="rect">
              <a:avLst/>
            </a:prstGeom>
          </p:spPr>
          <p:txBody>
            <a:bodyPr lIns="0" tIns="0" rIns="0" bIns="0" rtlCol="0" anchor="t">
              <a:spAutoFit/>
            </a:bodyPr>
            <a:lstStyle/>
            <a:p>
              <a:pPr algn="ctr">
                <a:lnSpc>
                  <a:spcPts val="4915"/>
                </a:lnSpc>
              </a:pPr>
              <a:r>
                <a:rPr lang="en-US" sz="4096" dirty="0">
                  <a:solidFill>
                    <a:srgbClr val="F108DA"/>
                  </a:solidFill>
                  <a:latin typeface="Poppins Medium"/>
                </a:rPr>
                <a:t>How is it different from RFID?</a:t>
              </a:r>
            </a:p>
          </p:txBody>
        </p:sp>
        <p:sp>
          <p:nvSpPr>
            <p:cNvPr id="5" name="TextBox 5"/>
            <p:cNvSpPr txBox="1"/>
            <p:nvPr/>
          </p:nvSpPr>
          <p:spPr>
            <a:xfrm>
              <a:off x="0" y="-9525"/>
              <a:ext cx="23347021" cy="1584301"/>
            </a:xfrm>
            <a:prstGeom prst="rect">
              <a:avLst/>
            </a:prstGeom>
          </p:spPr>
          <p:txBody>
            <a:bodyPr lIns="0" tIns="0" rIns="0" bIns="0" rtlCol="0" anchor="t">
              <a:spAutoFit/>
            </a:bodyPr>
            <a:lstStyle/>
            <a:p>
              <a:pPr algn="ctr">
                <a:lnSpc>
                  <a:spcPts val="9322"/>
                </a:lnSpc>
              </a:pPr>
              <a:r>
                <a:rPr lang="en-US" sz="7769">
                  <a:solidFill>
                    <a:srgbClr val="FFFFFF"/>
                  </a:solidFill>
                  <a:latin typeface="Poppins Medium Bold"/>
                </a:rPr>
                <a:t>NFC (Near-Field Communication)</a:t>
              </a:r>
            </a:p>
          </p:txBody>
        </p:sp>
        <p:sp>
          <p:nvSpPr>
            <p:cNvPr id="6" name="TextBox 6"/>
            <p:cNvSpPr txBox="1"/>
            <p:nvPr/>
          </p:nvSpPr>
          <p:spPr>
            <a:xfrm>
              <a:off x="192711" y="2705637"/>
              <a:ext cx="23347021" cy="8507457"/>
            </a:xfrm>
            <a:prstGeom prst="rect">
              <a:avLst/>
            </a:prstGeom>
          </p:spPr>
          <p:txBody>
            <a:bodyPr lIns="0" tIns="0" rIns="0" bIns="0" rtlCol="0" anchor="t">
              <a:spAutoFit/>
            </a:bodyPr>
            <a:lstStyle/>
            <a:p>
              <a:pPr marL="774696" lvl="1" indent="-387348">
                <a:lnSpc>
                  <a:spcPts val="5023"/>
                </a:lnSpc>
                <a:buFont typeface="Arial"/>
                <a:buChar char="•"/>
              </a:pPr>
              <a:r>
                <a:rPr lang="en-US" sz="3588" dirty="0">
                  <a:solidFill>
                    <a:srgbClr val="FFFFFF"/>
                  </a:solidFill>
                  <a:latin typeface="Poppins Light"/>
                </a:rPr>
                <a:t>Developed by Philips &amp; Sony. NFC can be considered as a subset of RFID.</a:t>
              </a:r>
            </a:p>
            <a:p>
              <a:pPr marL="774696" lvl="1" indent="-387348">
                <a:lnSpc>
                  <a:spcPts val="5023"/>
                </a:lnSpc>
                <a:buFont typeface="Arial"/>
                <a:buChar char="•"/>
              </a:pPr>
              <a:r>
                <a:rPr lang="en-US" sz="3588" dirty="0">
                  <a:solidFill>
                    <a:srgbClr val="FFFFFF"/>
                  </a:solidFill>
                  <a:latin typeface="Poppins Light"/>
                </a:rPr>
                <a:t>NFC does not range from 25-100m, unlike RFID. Its range is 0-5cm only.</a:t>
              </a:r>
            </a:p>
            <a:p>
              <a:pPr marL="774696" lvl="1" indent="-387348">
                <a:lnSpc>
                  <a:spcPts val="5023"/>
                </a:lnSpc>
                <a:buFont typeface="Arial"/>
                <a:buChar char="•"/>
              </a:pPr>
              <a:r>
                <a:rPr lang="en-US" sz="3588" dirty="0">
                  <a:solidFill>
                    <a:srgbClr val="FFFFFF"/>
                  </a:solidFill>
                  <a:latin typeface="Poppins Light"/>
                </a:rPr>
                <a:t>NFC takes advantage of the short-read range limitation of radio frequency.</a:t>
              </a:r>
            </a:p>
            <a:p>
              <a:pPr marL="774696" lvl="1" indent="-387348">
                <a:lnSpc>
                  <a:spcPts val="5023"/>
                </a:lnSpc>
                <a:buFont typeface="Arial"/>
                <a:buChar char="•"/>
              </a:pPr>
              <a:r>
                <a:rPr lang="en-US" sz="3588" dirty="0">
                  <a:solidFill>
                    <a:srgbClr val="FFFFFF"/>
                  </a:solidFill>
                  <a:latin typeface="Poppins Light"/>
                </a:rPr>
                <a:t>There are </a:t>
              </a:r>
              <a:r>
                <a:rPr lang="en-US" sz="3588" dirty="0">
                  <a:solidFill>
                    <a:srgbClr val="FFFFFF"/>
                  </a:solidFill>
                  <a:latin typeface="Poppins Light Bold"/>
                </a:rPr>
                <a:t>active</a:t>
              </a:r>
              <a:r>
                <a:rPr lang="en-US" sz="3588" dirty="0">
                  <a:solidFill>
                    <a:srgbClr val="FFFFFF"/>
                  </a:solidFill>
                  <a:latin typeface="Poppins Light"/>
                </a:rPr>
                <a:t> and </a:t>
              </a:r>
              <a:r>
                <a:rPr lang="en-US" sz="3588" dirty="0">
                  <a:solidFill>
                    <a:srgbClr val="FFFFFF"/>
                  </a:solidFill>
                  <a:latin typeface="Poppins Light Bold"/>
                </a:rPr>
                <a:t>passive</a:t>
              </a:r>
              <a:r>
                <a:rPr lang="en-US" sz="3588" dirty="0">
                  <a:solidFill>
                    <a:srgbClr val="FFFFFF"/>
                  </a:solidFill>
                  <a:latin typeface="Poppins Light"/>
                </a:rPr>
                <a:t> NFC devices that support these information exchange modes: peer-to-peer and read/write.</a:t>
              </a:r>
            </a:p>
            <a:p>
              <a:pPr marL="774696" lvl="1" indent="-387348">
                <a:lnSpc>
                  <a:spcPts val="5023"/>
                </a:lnSpc>
                <a:buFont typeface="Arial"/>
                <a:buChar char="•"/>
              </a:pPr>
              <a:r>
                <a:rPr lang="en-US" sz="3588" dirty="0">
                  <a:solidFill>
                    <a:srgbClr val="FFFFFF"/>
                  </a:solidFill>
                  <a:latin typeface="Poppins Light Bold"/>
                </a:rPr>
                <a:t>Peer-to-peer</a:t>
              </a:r>
              <a:r>
                <a:rPr lang="en-US" sz="3588" dirty="0">
                  <a:solidFill>
                    <a:srgbClr val="FFFFFF"/>
                  </a:solidFill>
                  <a:latin typeface="Poppins Light"/>
                </a:rPr>
                <a:t> mode allows two-way information exchange. The transmitting device is active, while the receiving device is passive. </a:t>
              </a:r>
            </a:p>
            <a:p>
              <a:pPr marL="774696" lvl="1" indent="-387348">
                <a:lnSpc>
                  <a:spcPts val="5023"/>
                </a:lnSpc>
                <a:buFont typeface="Arial"/>
                <a:buChar char="•"/>
              </a:pPr>
              <a:r>
                <a:rPr lang="en-US" sz="3588" dirty="0">
                  <a:solidFill>
                    <a:srgbClr val="FFFFFF"/>
                  </a:solidFill>
                  <a:latin typeface="Poppins Light Bold"/>
                </a:rPr>
                <a:t>Read/Write</a:t>
              </a:r>
              <a:r>
                <a:rPr lang="en-US" sz="3588" dirty="0">
                  <a:solidFill>
                    <a:srgbClr val="FFFFFF"/>
                  </a:solidFill>
                  <a:latin typeface="Poppins Light"/>
                </a:rPr>
                <a:t> mode allows only one-way data transmission. An active NFC (card-reader) device reads data from the passive device (card).</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2121235" y="4004651"/>
            <a:ext cx="4242471" cy="4247781"/>
          </a:xfrm>
          <a:custGeom>
            <a:avLst/>
            <a:gdLst/>
            <a:ahLst/>
            <a:cxnLst/>
            <a:rect l="l" t="t" r="r" b="b"/>
            <a:pathLst>
              <a:path w="4242471" h="4247781">
                <a:moveTo>
                  <a:pt x="0" y="0"/>
                </a:moveTo>
                <a:lnTo>
                  <a:pt x="4242470" y="0"/>
                </a:lnTo>
                <a:lnTo>
                  <a:pt x="4242470" y="4247781"/>
                </a:lnTo>
                <a:lnTo>
                  <a:pt x="0" y="4247781"/>
                </a:lnTo>
                <a:lnTo>
                  <a:pt x="0" y="0"/>
                </a:lnTo>
                <a:close/>
              </a:path>
            </a:pathLst>
          </a:custGeom>
          <a:blipFill>
            <a:blip r:embed="rId2"/>
            <a:stretch>
              <a:fillRect/>
            </a:stretch>
          </a:blipFill>
        </p:spPr>
      </p:sp>
      <p:sp>
        <p:nvSpPr>
          <p:cNvPr id="4" name="TextBox 4"/>
          <p:cNvSpPr txBox="1"/>
          <p:nvPr/>
        </p:nvSpPr>
        <p:spPr>
          <a:xfrm>
            <a:off x="1028700" y="1252766"/>
            <a:ext cx="16230600" cy="1047723"/>
          </a:xfrm>
          <a:prstGeom prst="rect">
            <a:avLst/>
          </a:prstGeom>
        </p:spPr>
        <p:txBody>
          <a:bodyPr lIns="0" tIns="0" rIns="0" bIns="0" rtlCol="0" anchor="t">
            <a:spAutoFit/>
          </a:bodyPr>
          <a:lstStyle/>
          <a:p>
            <a:pPr algn="ctr">
              <a:lnSpc>
                <a:spcPts val="8399"/>
              </a:lnSpc>
            </a:pPr>
            <a:r>
              <a:rPr lang="en-US" sz="6999">
                <a:solidFill>
                  <a:srgbClr val="FFFFFF"/>
                </a:solidFill>
                <a:latin typeface="Poppins Medium Bold"/>
              </a:rPr>
              <a:t>Components of RFID Network</a:t>
            </a:r>
          </a:p>
        </p:txBody>
      </p:sp>
      <p:sp>
        <p:nvSpPr>
          <p:cNvPr id="6" name="TextBox 6"/>
          <p:cNvSpPr txBox="1"/>
          <p:nvPr/>
        </p:nvSpPr>
        <p:spPr>
          <a:xfrm>
            <a:off x="654160" y="2612028"/>
            <a:ext cx="16979680" cy="6646272"/>
          </a:xfrm>
          <a:prstGeom prst="rect">
            <a:avLst/>
          </a:prstGeom>
        </p:spPr>
        <p:txBody>
          <a:bodyPr lIns="0" tIns="0" rIns="0" bIns="0" rtlCol="0" anchor="t">
            <a:spAutoFit/>
          </a:bodyPr>
          <a:lstStyle/>
          <a:p>
            <a:pPr>
              <a:lnSpc>
                <a:spcPts val="5319"/>
              </a:lnSpc>
            </a:pPr>
            <a:r>
              <a:rPr lang="en-US" sz="3799">
                <a:solidFill>
                  <a:srgbClr val="FFFFFF"/>
                </a:solidFill>
                <a:latin typeface="Poppins Light"/>
              </a:rPr>
              <a:t>An RFID system/network consists of three main components:</a:t>
            </a:r>
          </a:p>
          <a:p>
            <a:pPr marL="820416" lvl="1" indent="-410208">
              <a:lnSpc>
                <a:spcPts val="5319"/>
              </a:lnSpc>
              <a:buFont typeface="Arial"/>
              <a:buChar char="•"/>
            </a:pPr>
            <a:r>
              <a:rPr lang="en-US" sz="3799">
                <a:solidFill>
                  <a:srgbClr val="FFFFFF"/>
                </a:solidFill>
                <a:latin typeface="Poppins Light"/>
              </a:rPr>
              <a:t>RFID Tag:</a:t>
            </a:r>
          </a:p>
          <a:p>
            <a:pPr marL="1640831" lvl="2" indent="-546944">
              <a:lnSpc>
                <a:spcPts val="5319"/>
              </a:lnSpc>
              <a:buFont typeface="Arial"/>
              <a:buChar char="⚬"/>
            </a:pPr>
            <a:r>
              <a:rPr lang="en-US" sz="3799">
                <a:solidFill>
                  <a:srgbClr val="FFFFFF"/>
                </a:solidFill>
                <a:latin typeface="Poppins Light"/>
              </a:rPr>
              <a:t>Attached to the item being tracked.</a:t>
            </a:r>
          </a:p>
          <a:p>
            <a:pPr marL="1640831" lvl="2" indent="-546944">
              <a:lnSpc>
                <a:spcPts val="5319"/>
              </a:lnSpc>
              <a:buFont typeface="Arial"/>
              <a:buChar char="⚬"/>
            </a:pPr>
            <a:r>
              <a:rPr lang="en-US" sz="3799">
                <a:solidFill>
                  <a:srgbClr val="FFFFFF"/>
                </a:solidFill>
                <a:latin typeface="Poppins Light"/>
              </a:rPr>
              <a:t>Contains a microchip and an antenna. </a:t>
            </a:r>
          </a:p>
          <a:p>
            <a:pPr marL="1640831" lvl="2" indent="-546944">
              <a:lnSpc>
                <a:spcPts val="5319"/>
              </a:lnSpc>
              <a:buFont typeface="Arial"/>
              <a:buChar char="⚬"/>
            </a:pPr>
            <a:r>
              <a:rPr lang="en-US" sz="3799">
                <a:solidFill>
                  <a:srgbClr val="FFFFFF"/>
                </a:solidFill>
                <a:latin typeface="Poppins Light"/>
              </a:rPr>
              <a:t>Responsible for storing and transmitting data to the reader.</a:t>
            </a:r>
          </a:p>
          <a:p>
            <a:pPr marL="1640831" lvl="2" indent="-546944">
              <a:lnSpc>
                <a:spcPts val="5319"/>
              </a:lnSpc>
              <a:buFont typeface="Arial"/>
              <a:buChar char="⚬"/>
            </a:pPr>
            <a:r>
              <a:rPr lang="en-US" sz="3799">
                <a:solidFill>
                  <a:srgbClr val="FFFFFF"/>
                </a:solidFill>
                <a:latin typeface="Poppins Light"/>
              </a:rPr>
              <a:t>Can be passive or active based on the energy source.</a:t>
            </a:r>
          </a:p>
          <a:p>
            <a:pPr marL="820416" lvl="1" indent="-410208">
              <a:lnSpc>
                <a:spcPts val="5319"/>
              </a:lnSpc>
              <a:buFont typeface="Arial"/>
              <a:buChar char="•"/>
            </a:pPr>
            <a:r>
              <a:rPr lang="en-US" sz="3799">
                <a:solidFill>
                  <a:srgbClr val="FFFFFF"/>
                </a:solidFill>
                <a:latin typeface="Poppins Light"/>
              </a:rPr>
              <a:t>RFID Reader: </a:t>
            </a:r>
          </a:p>
          <a:p>
            <a:pPr marL="1640831" lvl="2" indent="-546944">
              <a:lnSpc>
                <a:spcPts val="5319"/>
              </a:lnSpc>
              <a:buFont typeface="Arial"/>
              <a:buChar char="⚬"/>
            </a:pPr>
            <a:r>
              <a:rPr lang="en-US" sz="3799">
                <a:solidFill>
                  <a:srgbClr val="FFFFFF"/>
                </a:solidFill>
                <a:latin typeface="Poppins Light"/>
              </a:rPr>
              <a:t>Consists of an RF module, processor, and database connection.</a:t>
            </a:r>
          </a:p>
          <a:p>
            <a:pPr marL="1640831" lvl="2" indent="-546944">
              <a:lnSpc>
                <a:spcPts val="5319"/>
              </a:lnSpc>
              <a:buFont typeface="Arial"/>
              <a:buChar char="⚬"/>
            </a:pPr>
            <a:r>
              <a:rPr lang="en-US" sz="3799">
                <a:solidFill>
                  <a:srgbClr val="FFFFFF"/>
                </a:solidFill>
                <a:latin typeface="Poppins Light"/>
              </a:rPr>
              <a:t>Responsible for transmitting RF energy to activate the tag.</a:t>
            </a:r>
          </a:p>
          <a:p>
            <a:pPr marL="1640831" lvl="2" indent="-546944">
              <a:lnSpc>
                <a:spcPts val="5319"/>
              </a:lnSpc>
              <a:buFont typeface="Arial"/>
              <a:buChar char="⚬"/>
            </a:pPr>
            <a:r>
              <a:rPr lang="en-US" sz="3799">
                <a:solidFill>
                  <a:srgbClr val="FFFFFF"/>
                </a:solidFill>
                <a:latin typeface="Poppins Light"/>
              </a:rPr>
              <a:t>Receives the data transmitted by the tag.</a:t>
            </a:r>
          </a:p>
        </p:txBody>
      </p:sp>
      <p:sp>
        <p:nvSpPr>
          <p:cNvPr id="7" name="Freeform 7"/>
          <p:cNvSpPr/>
          <p:nvPr/>
        </p:nvSpPr>
        <p:spPr>
          <a:xfrm>
            <a:off x="16166765" y="4004651"/>
            <a:ext cx="4242471" cy="4247781"/>
          </a:xfrm>
          <a:custGeom>
            <a:avLst/>
            <a:gdLst/>
            <a:ahLst/>
            <a:cxnLst/>
            <a:rect l="l" t="t" r="r" b="b"/>
            <a:pathLst>
              <a:path w="4242471" h="4247781">
                <a:moveTo>
                  <a:pt x="0" y="0"/>
                </a:moveTo>
                <a:lnTo>
                  <a:pt x="4242470" y="0"/>
                </a:lnTo>
                <a:lnTo>
                  <a:pt x="4242470" y="4247781"/>
                </a:lnTo>
                <a:lnTo>
                  <a:pt x="0" y="4247781"/>
                </a:lnTo>
                <a:lnTo>
                  <a:pt x="0" y="0"/>
                </a:lnTo>
                <a:close/>
              </a:path>
            </a:pathLst>
          </a:custGeom>
          <a:blipFill>
            <a:blip r:embed="rId2"/>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2182</Words>
  <Application>Microsoft Office PowerPoint</Application>
  <PresentationFormat>Custom</PresentationFormat>
  <Paragraphs>179</Paragraphs>
  <Slides>30</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Calibri</vt:lpstr>
      <vt:lpstr>Poppins Light Bold</vt:lpstr>
      <vt:lpstr>Poppins Medium</vt:lpstr>
      <vt:lpstr>Canva Sans Bold</vt:lpstr>
      <vt:lpstr>Arial</vt:lpstr>
      <vt:lpstr>Poppins Medium Bold</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RFID Security</dc:title>
  <cp:lastModifiedBy>REDDI SUCHIT</cp:lastModifiedBy>
  <cp:revision>7</cp:revision>
  <dcterms:created xsi:type="dcterms:W3CDTF">2006-08-16T00:00:00Z</dcterms:created>
  <dcterms:modified xsi:type="dcterms:W3CDTF">2024-03-20T14:37:46Z</dcterms:modified>
  <dc:identifier>DAF_7fsuJdw</dc:identifier>
</cp:coreProperties>
</file>